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  <p:sldMasterId id="2147483852" r:id="rId2"/>
  </p:sldMasterIdLst>
  <p:notesMasterIdLst>
    <p:notesMasterId r:id="rId18"/>
  </p:notesMasterIdLst>
  <p:handoutMasterIdLst>
    <p:handoutMasterId r:id="rId19"/>
  </p:handoutMasterIdLst>
  <p:sldIdLst>
    <p:sldId id="256" r:id="rId3"/>
    <p:sldId id="258" r:id="rId4"/>
    <p:sldId id="257" r:id="rId5"/>
    <p:sldId id="259" r:id="rId6"/>
    <p:sldId id="260" r:id="rId7"/>
    <p:sldId id="267" r:id="rId8"/>
    <p:sldId id="263" r:id="rId9"/>
    <p:sldId id="270" r:id="rId10"/>
    <p:sldId id="268" r:id="rId11"/>
    <p:sldId id="264" r:id="rId12"/>
    <p:sldId id="265" r:id="rId13"/>
    <p:sldId id="266" r:id="rId14"/>
    <p:sldId id="261" r:id="rId15"/>
    <p:sldId id="262" r:id="rId16"/>
    <p:sldId id="271" r:id="rId17"/>
  </p:sldIdLst>
  <p:sldSz cx="10080625" cy="7559675"/>
  <p:notesSz cx="7559675" cy="10691813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81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367">
          <p15:clr>
            <a:srgbClr val="A4A3A4"/>
          </p15:clr>
        </p15:guide>
        <p15:guide id="2" pos="238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69300" autoAdjust="0"/>
  </p:normalViewPr>
  <p:slideViewPr>
    <p:cSldViewPr>
      <p:cViewPr>
        <p:scale>
          <a:sx n="61" d="100"/>
          <a:sy n="61" d="100"/>
        </p:scale>
        <p:origin x="-2040" y="-72"/>
      </p:cViewPr>
      <p:guideLst>
        <p:guide orient="horz" pos="2381"/>
        <p:guide pos="3175"/>
      </p:guideLst>
    </p:cSldViewPr>
  </p:slideViewPr>
  <p:outlineViewPr>
    <p:cViewPr>
      <p:scale>
        <a:sx n="33" d="100"/>
        <a:sy n="33" d="100"/>
      </p:scale>
      <p:origin x="0" y="-21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2880" y="36"/>
      </p:cViewPr>
      <p:guideLst>
        <p:guide orient="horz" pos="3367"/>
        <p:guide pos="238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nb-NO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Plassholder for dato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nb-NO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Plassholder for bunntekst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nb-NO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Plassholder for lysbildenummer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EE79196C-55C6-4E62-A1F8-7C66DCBA49C8}" type="slidenum">
              <a:rPr/>
              <a:pPr marL="0" marR="0" lvl="0" indent="0" algn="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400"/>
              </a:pPr>
              <a:t>‹#›</a:t>
            </a:fld>
            <a:endParaRPr lang="nb-NO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9422557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Plassholder for notater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nb-NO"/>
          </a:p>
        </p:txBody>
      </p:sp>
      <p:sp>
        <p:nvSpPr>
          <p:cNvPr id="4" name="Plassholder for topptekst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nb-NO" sz="1400" kern="1200">
                <a:latin typeface="Times New Roman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nb-NO"/>
          </a:p>
        </p:txBody>
      </p:sp>
      <p:sp>
        <p:nvSpPr>
          <p:cNvPr id="5" name="Plassholder for dato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nb-NO" sz="1400" kern="1200">
                <a:latin typeface="Times New Roman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nb-NO"/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rtl="0" hangingPunct="0">
              <a:buNone/>
              <a:tabLst/>
              <a:defRPr lang="nb-NO" sz="1400" kern="1200">
                <a:latin typeface="Times New Roman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algn="r" rtl="0" hangingPunct="0">
              <a:buNone/>
              <a:tabLst/>
              <a:defRPr lang="nb-NO" sz="1400" kern="1200">
                <a:latin typeface="Times New Roman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F53945D2-39AE-4801-BB3F-0C383B90CACF}" type="slidenum">
              <a:rPr/>
              <a:pPr lvl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77307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nb-NO" sz="2000" b="0" i="0" u="none" strike="noStrike" kern="1200">
        <a:ln>
          <a:noFill/>
        </a:ln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Plassholder for notater 2"/>
          <p:cNvSpPr txBox="1">
            <a:spLocks noGrp="1"/>
          </p:cNvSpPr>
          <p:nvPr>
            <p:ph type="body" sz="quarter" idx="1"/>
          </p:nvPr>
        </p:nvSpPr>
        <p:spPr>
          <a:xfrm>
            <a:off x="755224" y="5633938"/>
            <a:ext cx="6047640" cy="2523768"/>
          </a:xfrm>
        </p:spPr>
        <p:txBody>
          <a:bodyPr>
            <a:spAutoFit/>
          </a:bodyPr>
          <a:lstStyle/>
          <a:p>
            <a:pPr marL="457200" indent="-457200">
              <a:buAutoNum type="arabicPeriod"/>
            </a:pPr>
            <a:r>
              <a:rPr lang="nn-NO" sz="1600" dirty="0" smtClean="0"/>
              <a:t>Presentasjon av deg sjølv (arkivleiar)</a:t>
            </a:r>
          </a:p>
          <a:p>
            <a:pPr marL="457200" indent="-457200">
              <a:buAutoNum type="arabicPeriod"/>
            </a:pPr>
            <a:endParaRPr lang="nn-NO" sz="1600" dirty="0" smtClean="0"/>
          </a:p>
          <a:p>
            <a:r>
              <a:rPr lang="nn-NO" sz="1600" dirty="0" smtClean="0"/>
              <a:t>2. Velkommen</a:t>
            </a:r>
            <a:r>
              <a:rPr lang="nn-NO" sz="1600" baseline="0" dirty="0" smtClean="0"/>
              <a:t> til oss! </a:t>
            </a:r>
            <a:r>
              <a:rPr lang="nn-NO" sz="1600" dirty="0" smtClean="0"/>
              <a:t>Veldig kjekt å få ynskja nye </a:t>
            </a:r>
          </a:p>
          <a:p>
            <a:r>
              <a:rPr lang="nn-NO" sz="1600" dirty="0" smtClean="0"/>
              <a:t>medarbeidarar velkommen i organisasjonen vår</a:t>
            </a:r>
          </a:p>
          <a:p>
            <a:endParaRPr lang="nn-NO" sz="1600" dirty="0" smtClean="0"/>
          </a:p>
          <a:p>
            <a:r>
              <a:rPr lang="nn-NO" sz="1600" dirty="0" smtClean="0"/>
              <a:t>3.</a:t>
            </a:r>
            <a:r>
              <a:rPr lang="nn-NO" sz="1600" baseline="0" dirty="0" smtClean="0"/>
              <a:t> </a:t>
            </a:r>
            <a:r>
              <a:rPr lang="nn-NO" sz="1600" dirty="0" smtClean="0"/>
              <a:t>Dette er </a:t>
            </a:r>
            <a:r>
              <a:rPr lang="nn-NO" sz="1600" dirty="0" err="1" smtClean="0"/>
              <a:t>knutepunket</a:t>
            </a:r>
            <a:r>
              <a:rPr lang="nn-NO" sz="1600" dirty="0" smtClean="0"/>
              <a:t> eller</a:t>
            </a:r>
            <a:r>
              <a:rPr lang="nn-NO" sz="1600" baseline="0" dirty="0" smtClean="0"/>
              <a:t> hjarta i org.</a:t>
            </a:r>
            <a:r>
              <a:rPr lang="nn-NO" sz="1600" baseline="0" dirty="0" smtClean="0">
                <a:sym typeface="Wingdings" panose="05000000000000000000" pitchFamily="2" charset="2"/>
              </a:rPr>
              <a:t></a:t>
            </a:r>
          </a:p>
          <a:p>
            <a:endParaRPr lang="nn-NO" sz="1600" dirty="0" smtClean="0"/>
          </a:p>
          <a:p>
            <a:r>
              <a:rPr lang="nn-NO" sz="1600" dirty="0" smtClean="0"/>
              <a:t>4.</a:t>
            </a:r>
            <a:r>
              <a:rPr lang="nn-NO" sz="1600" baseline="0" dirty="0" smtClean="0"/>
              <a:t> </a:t>
            </a:r>
            <a:r>
              <a:rPr lang="nn-NO" sz="1600" dirty="0" smtClean="0"/>
              <a:t>Her kan du spørje om alt :-), og kan vi ikkje svara så</a:t>
            </a:r>
            <a:r>
              <a:rPr lang="nn-NO" sz="1600" baseline="0" dirty="0" smtClean="0"/>
              <a:t> veit vi </a:t>
            </a:r>
            <a:r>
              <a:rPr lang="nn-NO" sz="1600" baseline="0" dirty="0" err="1" smtClean="0"/>
              <a:t>ihvertfall</a:t>
            </a:r>
            <a:r>
              <a:rPr lang="nn-NO" sz="1600" baseline="0" dirty="0" smtClean="0"/>
              <a:t> kven du kan </a:t>
            </a:r>
            <a:r>
              <a:rPr lang="nn-NO" sz="1600" baseline="0" dirty="0" err="1" smtClean="0"/>
              <a:t>henvende</a:t>
            </a:r>
            <a:r>
              <a:rPr lang="nn-NO" sz="1600" baseline="0" dirty="0" smtClean="0"/>
              <a:t> deg til.</a:t>
            </a:r>
            <a:endParaRPr lang="nn-NO" sz="1600" dirty="0" smtClean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657449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Plassholder for notater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2769989"/>
          </a:xfrm>
        </p:spPr>
        <p:txBody>
          <a:bodyPr>
            <a:spAutoFit/>
          </a:bodyPr>
          <a:lstStyle/>
          <a:p>
            <a:r>
              <a:rPr lang="nb-NO" dirty="0" smtClean="0"/>
              <a:t>Me </a:t>
            </a:r>
            <a:r>
              <a:rPr lang="nb-NO" dirty="0" err="1" smtClean="0"/>
              <a:t>startar</a:t>
            </a:r>
            <a:r>
              <a:rPr lang="nb-NO" dirty="0" smtClean="0"/>
              <a:t> med deg rådmann </a:t>
            </a:r>
            <a:r>
              <a:rPr lang="nb-NO" dirty="0" err="1" smtClean="0"/>
              <a:t>sidan</a:t>
            </a:r>
            <a:r>
              <a:rPr lang="nb-NO" dirty="0" smtClean="0"/>
              <a:t> det er</a:t>
            </a:r>
            <a:r>
              <a:rPr lang="nb-NO" baseline="0" dirty="0" smtClean="0"/>
              <a:t> du som </a:t>
            </a:r>
            <a:r>
              <a:rPr lang="nb-NO" baseline="0" dirty="0" err="1" smtClean="0"/>
              <a:t>sit</a:t>
            </a:r>
            <a:r>
              <a:rPr lang="nb-NO" baseline="0" dirty="0" smtClean="0"/>
              <a:t> med det øverste ansvaret for arkivet i vår kommune.</a:t>
            </a:r>
          </a:p>
          <a:p>
            <a:endParaRPr lang="nb-NO" baseline="0" dirty="0" smtClean="0"/>
          </a:p>
          <a:p>
            <a:r>
              <a:rPr lang="nb-NO" dirty="0" smtClean="0"/>
              <a:t>I </a:t>
            </a:r>
            <a:r>
              <a:rPr lang="nb-NO" dirty="0" err="1" smtClean="0"/>
              <a:t>kommunar</a:t>
            </a:r>
            <a:r>
              <a:rPr lang="nb-NO" dirty="0" smtClean="0"/>
              <a:t> og </a:t>
            </a:r>
            <a:r>
              <a:rPr lang="nb-NO" dirty="0" err="1" smtClean="0"/>
              <a:t>fylkeskommunar</a:t>
            </a:r>
            <a:r>
              <a:rPr lang="nb-NO" dirty="0" smtClean="0"/>
              <a:t> er arkivansvaret </a:t>
            </a:r>
            <a:r>
              <a:rPr lang="nb-NO" dirty="0" err="1" smtClean="0"/>
              <a:t>ein</a:t>
            </a:r>
            <a:r>
              <a:rPr lang="nb-NO" dirty="0" smtClean="0"/>
              <a:t> del av det overordna administrative ansvaret som er tillagt </a:t>
            </a:r>
            <a:r>
              <a:rPr lang="nb-NO" dirty="0" err="1" smtClean="0"/>
              <a:t>adm.sjef</a:t>
            </a:r>
            <a:r>
              <a:rPr lang="nb-NO" dirty="0" smtClean="0"/>
              <a:t> (jf. Kommunelova  23)  </a:t>
            </a:r>
          </a:p>
          <a:p>
            <a:r>
              <a:rPr lang="nb-NO" dirty="0" smtClean="0"/>
              <a:t>Vår kommune er definert som </a:t>
            </a:r>
            <a:r>
              <a:rPr lang="nb-NO" dirty="0" err="1" smtClean="0"/>
              <a:t>eitt</a:t>
            </a:r>
            <a:r>
              <a:rPr lang="nb-NO" dirty="0" smtClean="0"/>
              <a:t> organ.  Som rådmann er du den </a:t>
            </a:r>
            <a:r>
              <a:rPr lang="nb-NO" dirty="0" err="1" smtClean="0"/>
              <a:t>øvste</a:t>
            </a:r>
            <a:r>
              <a:rPr lang="nb-NO" dirty="0" smtClean="0"/>
              <a:t> leiinga for organet og har dermed det overordna arkivansvaret.</a:t>
            </a:r>
          </a:p>
          <a:p>
            <a:endParaRPr lang="nb-NO" dirty="0" smtClean="0"/>
          </a:p>
          <a:p>
            <a:endParaRPr lang="nb-NO" dirty="0" smtClean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35639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Plassholder for notater 2"/>
          <p:cNvSpPr txBox="1">
            <a:spLocks noGrp="1"/>
          </p:cNvSpPr>
          <p:nvPr>
            <p:ph type="body" sz="quarter" idx="1"/>
          </p:nvPr>
        </p:nvSpPr>
        <p:spPr>
          <a:xfrm>
            <a:off x="755224" y="5489922"/>
            <a:ext cx="6047640" cy="1723549"/>
          </a:xfrm>
        </p:spPr>
        <p:txBody>
          <a:bodyPr>
            <a:spAutoFit/>
          </a:bodyPr>
          <a:lstStyle/>
          <a:p>
            <a:r>
              <a:rPr lang="nb-NO" sz="1600" dirty="0" smtClean="0"/>
              <a:t>Sentrale </a:t>
            </a:r>
            <a:r>
              <a:rPr lang="nb-NO" sz="1600" dirty="0" err="1" smtClean="0"/>
              <a:t>oppgåver</a:t>
            </a:r>
            <a:r>
              <a:rPr lang="nb-NO" sz="1600" dirty="0" smtClean="0"/>
              <a:t>:</a:t>
            </a:r>
          </a:p>
          <a:p>
            <a:r>
              <a:rPr lang="nb-NO" sz="1600" dirty="0" smtClean="0"/>
              <a:t>Tilsette/</a:t>
            </a:r>
            <a:r>
              <a:rPr lang="nb-NO" sz="1600" dirty="0" err="1" smtClean="0"/>
              <a:t>oppnemne</a:t>
            </a:r>
            <a:r>
              <a:rPr lang="nb-NO" sz="1600" dirty="0" smtClean="0"/>
              <a:t> </a:t>
            </a:r>
            <a:r>
              <a:rPr lang="nb-NO" sz="1600" dirty="0" err="1" smtClean="0"/>
              <a:t>ein</a:t>
            </a:r>
            <a:r>
              <a:rPr lang="nb-NO" sz="1600" dirty="0" smtClean="0"/>
              <a:t> </a:t>
            </a:r>
            <a:r>
              <a:rPr lang="nb-NO" sz="1600" dirty="0" err="1" smtClean="0"/>
              <a:t>arkivansvarleg</a:t>
            </a:r>
            <a:r>
              <a:rPr lang="nb-NO" sz="1600" dirty="0" smtClean="0"/>
              <a:t>. (</a:t>
            </a:r>
            <a:r>
              <a:rPr lang="nb-NO" sz="1600" dirty="0" err="1" smtClean="0"/>
              <a:t>arkivforskr</a:t>
            </a:r>
            <a:r>
              <a:rPr lang="nb-NO" sz="1600" dirty="0" smtClean="0"/>
              <a:t>. §2-1)</a:t>
            </a:r>
          </a:p>
          <a:p>
            <a:endParaRPr lang="nb-NO" sz="1600" dirty="0" smtClean="0"/>
          </a:p>
          <a:p>
            <a:r>
              <a:rPr lang="nb-NO" sz="1600" dirty="0" smtClean="0"/>
              <a:t>Plikt til å </a:t>
            </a:r>
            <a:r>
              <a:rPr lang="nb-NO" sz="1600" dirty="0" err="1" smtClean="0"/>
              <a:t>sørgje</a:t>
            </a:r>
            <a:r>
              <a:rPr lang="nb-NO" sz="1600" dirty="0" smtClean="0"/>
              <a:t> for at den </a:t>
            </a:r>
            <a:r>
              <a:rPr lang="nb-NO" sz="1600" dirty="0" err="1" smtClean="0"/>
              <a:t>arkivansvarlege</a:t>
            </a:r>
            <a:r>
              <a:rPr lang="nb-NO" sz="1600" dirty="0" smtClean="0"/>
              <a:t> får nødvendige fullmakter til å utføre </a:t>
            </a:r>
            <a:r>
              <a:rPr lang="nb-NO" sz="1600" dirty="0" err="1" smtClean="0"/>
              <a:t>oppgåver</a:t>
            </a:r>
            <a:r>
              <a:rPr lang="nb-NO" sz="1600" dirty="0" smtClean="0"/>
              <a:t> i samsvar med regelverket.</a:t>
            </a:r>
          </a:p>
          <a:p>
            <a:endParaRPr lang="nb-NO" sz="1600" dirty="0" smtClean="0"/>
          </a:p>
          <a:p>
            <a:r>
              <a:rPr lang="nb-NO" sz="1600" dirty="0" err="1" smtClean="0"/>
              <a:t>Sørgje</a:t>
            </a:r>
            <a:r>
              <a:rPr lang="nb-NO" sz="1600" dirty="0" smtClean="0"/>
              <a:t> for </a:t>
            </a:r>
            <a:r>
              <a:rPr lang="nb-NO" sz="1600" dirty="0" err="1" smtClean="0"/>
              <a:t>tilstrekkeleg</a:t>
            </a:r>
            <a:r>
              <a:rPr lang="nb-NO" sz="1600" dirty="0" smtClean="0"/>
              <a:t> bemanning til å utføre arkivarbeidet.</a:t>
            </a:r>
            <a:endParaRPr lang="nb-NO" sz="1600" dirty="0"/>
          </a:p>
        </p:txBody>
      </p:sp>
    </p:spTree>
    <p:extLst>
      <p:ext uri="{BB962C8B-B14F-4D97-AF65-F5344CB8AC3E}">
        <p14:creationId xmlns:p14="http://schemas.microsoft.com/office/powerpoint/2010/main" val="35927714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Plassholder for notater 2"/>
          <p:cNvSpPr txBox="1">
            <a:spLocks noGrp="1"/>
          </p:cNvSpPr>
          <p:nvPr>
            <p:ph type="body" sz="quarter" idx="1"/>
          </p:nvPr>
        </p:nvSpPr>
        <p:spPr>
          <a:xfrm>
            <a:off x="755224" y="5417914"/>
            <a:ext cx="6047640" cy="4431983"/>
          </a:xfrm>
        </p:spPr>
        <p:txBody>
          <a:bodyPr>
            <a:spAutoFit/>
          </a:bodyPr>
          <a:lstStyle/>
          <a:p>
            <a:r>
              <a:rPr lang="nb-NO" sz="1600" dirty="0" smtClean="0"/>
              <a:t>Forts. sentrale </a:t>
            </a:r>
            <a:r>
              <a:rPr lang="nb-NO" sz="1600" dirty="0" err="1" smtClean="0"/>
              <a:t>oppgåver</a:t>
            </a:r>
            <a:r>
              <a:rPr lang="nb-NO" sz="1600" dirty="0" smtClean="0"/>
              <a:t>:</a:t>
            </a:r>
          </a:p>
          <a:p>
            <a:endParaRPr lang="nb-NO" sz="1600" dirty="0" smtClean="0"/>
          </a:p>
          <a:p>
            <a:r>
              <a:rPr lang="nb-NO" sz="1600" dirty="0" smtClean="0"/>
              <a:t>Stille </a:t>
            </a:r>
            <a:r>
              <a:rPr lang="nb-NO" sz="1600" dirty="0" err="1" smtClean="0"/>
              <a:t>tilfredsstillande</a:t>
            </a:r>
            <a:r>
              <a:rPr lang="nb-NO" sz="1600" dirty="0" smtClean="0"/>
              <a:t> lokale og nødvendig utstyr til disposisjon for </a:t>
            </a:r>
            <a:r>
              <a:rPr lang="nb-NO" sz="1600" dirty="0" err="1" smtClean="0"/>
              <a:t>arkivtenesta</a:t>
            </a:r>
            <a:r>
              <a:rPr lang="nb-NO" sz="1600" dirty="0" smtClean="0"/>
              <a:t>. (</a:t>
            </a:r>
            <a:r>
              <a:rPr lang="nb-NO" sz="1600" dirty="0" err="1" smtClean="0"/>
              <a:t>arkivforskr</a:t>
            </a:r>
            <a:r>
              <a:rPr lang="nb-NO" sz="1600" dirty="0" smtClean="0"/>
              <a:t>.</a:t>
            </a:r>
            <a:r>
              <a:rPr lang="nb-NO" sz="1600" baseline="0" dirty="0" smtClean="0"/>
              <a:t> §4 +)</a:t>
            </a:r>
            <a:endParaRPr lang="nb-NO" sz="1600" dirty="0" smtClean="0"/>
          </a:p>
          <a:p>
            <a:endParaRPr lang="nb-NO" sz="1600" dirty="0" smtClean="0"/>
          </a:p>
          <a:p>
            <a:r>
              <a:rPr lang="nb-NO" sz="1600" dirty="0" err="1" smtClean="0"/>
              <a:t>Sørgje</a:t>
            </a:r>
            <a:r>
              <a:rPr lang="nb-NO" sz="1600" dirty="0" smtClean="0"/>
              <a:t> for at </a:t>
            </a:r>
            <a:r>
              <a:rPr lang="nb-NO" sz="1600" dirty="0" err="1" smtClean="0"/>
              <a:t>arkivtenesta</a:t>
            </a:r>
            <a:r>
              <a:rPr lang="nb-NO" sz="1600" dirty="0" smtClean="0"/>
              <a:t> har </a:t>
            </a:r>
            <a:r>
              <a:rPr lang="nb-NO" sz="1600" dirty="0" err="1" smtClean="0"/>
              <a:t>dei</a:t>
            </a:r>
            <a:r>
              <a:rPr lang="nb-NO" sz="1600" dirty="0" smtClean="0"/>
              <a:t> nødvendige </a:t>
            </a:r>
            <a:r>
              <a:rPr lang="nb-NO" sz="1600" dirty="0" err="1" smtClean="0"/>
              <a:t>ressursar</a:t>
            </a:r>
            <a:r>
              <a:rPr lang="nb-NO" sz="1600" dirty="0" smtClean="0"/>
              <a:t> til å utføra arkivarbeidet.</a:t>
            </a:r>
          </a:p>
          <a:p>
            <a:endParaRPr lang="nb-NO" sz="1600" dirty="0" smtClean="0"/>
          </a:p>
          <a:p>
            <a:r>
              <a:rPr lang="nb-NO" sz="1600" dirty="0" err="1" smtClean="0"/>
              <a:t>Midlar</a:t>
            </a:r>
            <a:r>
              <a:rPr lang="nb-NO" sz="1600" dirty="0" smtClean="0"/>
              <a:t> til å kjøpe varer og </a:t>
            </a:r>
            <a:r>
              <a:rPr lang="nb-NO" sz="1600" dirty="0" err="1" smtClean="0"/>
              <a:t>tenester</a:t>
            </a:r>
            <a:r>
              <a:rPr lang="nb-NO" sz="1600" dirty="0" smtClean="0"/>
              <a:t> som trengs i arkivet.</a:t>
            </a:r>
          </a:p>
          <a:p>
            <a:endParaRPr lang="nb-NO" sz="1600" dirty="0" smtClean="0"/>
          </a:p>
          <a:p>
            <a:r>
              <a:rPr lang="nb-NO" sz="1600" dirty="0" err="1" smtClean="0"/>
              <a:t>Leggje</a:t>
            </a:r>
            <a:r>
              <a:rPr lang="nb-NO" sz="1600" dirty="0" smtClean="0"/>
              <a:t> forhold til rette for at arkivpersonalet held </a:t>
            </a:r>
            <a:r>
              <a:rPr lang="nb-NO" sz="1600" dirty="0" err="1" smtClean="0"/>
              <a:t>ein</a:t>
            </a:r>
            <a:r>
              <a:rPr lang="nb-NO" sz="1600" dirty="0" smtClean="0"/>
              <a:t> </a:t>
            </a:r>
            <a:r>
              <a:rPr lang="nb-NO" sz="1600" dirty="0" err="1" smtClean="0"/>
              <a:t>tilfredstillande</a:t>
            </a:r>
            <a:r>
              <a:rPr lang="nb-NO" sz="1600" dirty="0" smtClean="0"/>
              <a:t> </a:t>
            </a:r>
            <a:r>
              <a:rPr lang="nb-NO" sz="1600" dirty="0" err="1" smtClean="0"/>
              <a:t>fagleg</a:t>
            </a:r>
            <a:r>
              <a:rPr lang="nb-NO" sz="1600" dirty="0" smtClean="0"/>
              <a:t> kompetanse.</a:t>
            </a:r>
          </a:p>
          <a:p>
            <a:endParaRPr lang="nb-NO" sz="1600" dirty="0" smtClean="0"/>
          </a:p>
          <a:p>
            <a:r>
              <a:rPr lang="nb-NO" sz="1600" dirty="0" err="1" smtClean="0"/>
              <a:t>Sørgje</a:t>
            </a:r>
            <a:r>
              <a:rPr lang="nb-NO" sz="1600" dirty="0" smtClean="0"/>
              <a:t> for </a:t>
            </a:r>
            <a:r>
              <a:rPr lang="nb-NO" sz="1600" dirty="0" err="1" smtClean="0"/>
              <a:t>tilfredsstillande</a:t>
            </a:r>
            <a:r>
              <a:rPr lang="nb-NO" sz="1600" dirty="0" smtClean="0"/>
              <a:t> rapportering slik at du kan oppfylle ditt overordna ansvar.</a:t>
            </a:r>
          </a:p>
          <a:p>
            <a:endParaRPr lang="nb-NO" sz="1600" dirty="0" smtClean="0"/>
          </a:p>
          <a:p>
            <a:r>
              <a:rPr lang="nb-NO" sz="1600" dirty="0" smtClean="0"/>
              <a:t>Så skal vi gå over til </a:t>
            </a:r>
            <a:r>
              <a:rPr lang="nb-NO" sz="1600" dirty="0" err="1" smtClean="0"/>
              <a:t>sakshandsamar</a:t>
            </a:r>
            <a:r>
              <a:rPr lang="nb-NO" sz="1600" dirty="0" smtClean="0"/>
              <a:t>,</a:t>
            </a:r>
            <a:r>
              <a:rPr lang="nb-NO" sz="1600" baseline="0" dirty="0" smtClean="0"/>
              <a:t> men du må ikkje gå </a:t>
            </a:r>
            <a:r>
              <a:rPr lang="nb-NO" sz="1600" baseline="0" dirty="0" err="1" smtClean="0"/>
              <a:t>enno</a:t>
            </a:r>
            <a:r>
              <a:rPr lang="nb-NO" sz="1600" baseline="0" dirty="0" smtClean="0"/>
              <a:t> rådmann, du skal jo sakshandsame du og!</a:t>
            </a:r>
            <a:endParaRPr lang="nb-NO" sz="1600" dirty="0"/>
          </a:p>
        </p:txBody>
      </p:sp>
    </p:spTree>
    <p:extLst>
      <p:ext uri="{BB962C8B-B14F-4D97-AF65-F5344CB8AC3E}">
        <p14:creationId xmlns:p14="http://schemas.microsoft.com/office/powerpoint/2010/main" val="7929469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Plassholder for notater 2"/>
          <p:cNvSpPr txBox="1">
            <a:spLocks noGrp="1"/>
          </p:cNvSpPr>
          <p:nvPr>
            <p:ph type="body" sz="quarter" idx="1"/>
          </p:nvPr>
        </p:nvSpPr>
        <p:spPr>
          <a:xfrm>
            <a:off x="755224" y="5417914"/>
            <a:ext cx="6047640" cy="4308872"/>
          </a:xfrm>
        </p:spPr>
        <p:txBody>
          <a:bodyPr wrap="square">
            <a:spAutoFit/>
          </a:bodyPr>
          <a:lstStyle/>
          <a:p>
            <a:r>
              <a:rPr lang="nb-NO" dirty="0" smtClean="0"/>
              <a:t>Saksgang: t.d. </a:t>
            </a:r>
          </a:p>
          <a:p>
            <a:endParaRPr lang="nb-NO" dirty="0" smtClean="0"/>
          </a:p>
          <a:p>
            <a:pPr marL="457200" indent="-457200">
              <a:buAutoNum type="arabicPeriod"/>
            </a:pPr>
            <a:r>
              <a:rPr lang="nb-NO" dirty="0" smtClean="0"/>
              <a:t>Søknad om bustad </a:t>
            </a:r>
            <a:r>
              <a:rPr lang="nb-NO" b="0" i="1" dirty="0" smtClean="0"/>
              <a:t>(</a:t>
            </a:r>
            <a:r>
              <a:rPr lang="nb-NO" b="0" i="1" dirty="0" err="1" smtClean="0"/>
              <a:t>sakshands.tid</a:t>
            </a:r>
            <a:r>
              <a:rPr lang="nb-NO" b="0" i="1" baseline="0" dirty="0" smtClean="0"/>
              <a:t> hos – 3 veker når søknaden er fullstendig)</a:t>
            </a:r>
            <a:endParaRPr lang="nb-NO" b="0" i="1" dirty="0" smtClean="0"/>
          </a:p>
          <a:p>
            <a:pPr marL="457200" indent="-457200">
              <a:buAutoNum type="arabicPeriod"/>
            </a:pPr>
            <a:r>
              <a:rPr lang="nb-NO" dirty="0" smtClean="0"/>
              <a:t>Førebels svar </a:t>
            </a:r>
            <a:r>
              <a:rPr lang="nb-NO" i="1" dirty="0" smtClean="0"/>
              <a:t>(FL §11a </a:t>
            </a:r>
            <a:r>
              <a:rPr lang="nb-NO" i="1" dirty="0" err="1" smtClean="0"/>
              <a:t>saksbeh</a:t>
            </a:r>
            <a:r>
              <a:rPr lang="nb-NO" i="1" dirty="0" smtClean="0"/>
              <a:t> skal førebu og </a:t>
            </a:r>
            <a:r>
              <a:rPr lang="nb-NO" i="1" dirty="0" err="1" smtClean="0"/>
              <a:t>avgjere</a:t>
            </a:r>
            <a:r>
              <a:rPr lang="nb-NO" i="1" dirty="0" smtClean="0"/>
              <a:t> </a:t>
            </a:r>
            <a:r>
              <a:rPr lang="nb-NO" sz="1600" i="1" dirty="0" smtClean="0"/>
              <a:t>sak</a:t>
            </a:r>
            <a:r>
              <a:rPr lang="nb-NO" i="1" dirty="0" smtClean="0"/>
              <a:t> utan ugrunna </a:t>
            </a:r>
            <a:r>
              <a:rPr lang="nb-NO" i="1" dirty="0" err="1" smtClean="0"/>
              <a:t>opphald</a:t>
            </a:r>
            <a:r>
              <a:rPr lang="nb-NO" i="1" dirty="0" smtClean="0"/>
              <a:t>. Førebels svar m/</a:t>
            </a:r>
            <a:r>
              <a:rPr lang="nb-NO" i="1" dirty="0" err="1" smtClean="0"/>
              <a:t>grunngj</a:t>
            </a:r>
            <a:r>
              <a:rPr lang="nb-NO" i="1" dirty="0" smtClean="0"/>
              <a:t> om </a:t>
            </a:r>
            <a:r>
              <a:rPr lang="nb-NO" i="1" dirty="0" err="1" smtClean="0"/>
              <a:t>kvifor</a:t>
            </a:r>
            <a:r>
              <a:rPr lang="nb-NO" i="1" dirty="0" smtClean="0"/>
              <a:t> lenger </a:t>
            </a:r>
            <a:r>
              <a:rPr lang="nb-NO" i="1" dirty="0" err="1" smtClean="0"/>
              <a:t>sakshands.tid</a:t>
            </a:r>
            <a:r>
              <a:rPr lang="nb-NO" i="1" baseline="0" dirty="0" smtClean="0"/>
              <a:t> samt </a:t>
            </a:r>
            <a:r>
              <a:rPr lang="nb-NO" i="1" baseline="0" dirty="0" err="1" smtClean="0"/>
              <a:t>kortid</a:t>
            </a:r>
            <a:r>
              <a:rPr lang="nb-NO" i="1" baseline="0" dirty="0" smtClean="0"/>
              <a:t> søknad </a:t>
            </a:r>
            <a:r>
              <a:rPr lang="nb-NO" i="1" baseline="0" dirty="0" err="1" smtClean="0"/>
              <a:t>forventast</a:t>
            </a:r>
            <a:r>
              <a:rPr lang="nb-NO" i="1" baseline="0" dirty="0" smtClean="0"/>
              <a:t> </a:t>
            </a:r>
            <a:r>
              <a:rPr lang="nb-NO" i="1" baseline="0" dirty="0" err="1" smtClean="0"/>
              <a:t>ferdighandsama</a:t>
            </a:r>
            <a:r>
              <a:rPr lang="nb-NO" i="1" baseline="0" dirty="0" smtClean="0"/>
              <a:t>.)</a:t>
            </a:r>
            <a:endParaRPr lang="nb-NO" i="1" dirty="0" smtClean="0"/>
          </a:p>
          <a:p>
            <a:pPr marL="457200" indent="-457200">
              <a:buAutoNum type="arabicPeriod"/>
            </a:pPr>
            <a:r>
              <a:rPr lang="nb-NO" dirty="0" smtClean="0"/>
              <a:t>Saksførebuing – hente inn alle </a:t>
            </a:r>
            <a:r>
              <a:rPr lang="nb-NO" dirty="0" err="1" smtClean="0"/>
              <a:t>oppl</a:t>
            </a:r>
            <a:r>
              <a:rPr lang="nb-NO" dirty="0" smtClean="0"/>
              <a:t> </a:t>
            </a:r>
            <a:r>
              <a:rPr lang="nb-NO" dirty="0" err="1" smtClean="0"/>
              <a:t>ein</a:t>
            </a:r>
            <a:r>
              <a:rPr lang="nb-NO" dirty="0" smtClean="0"/>
              <a:t> treng for å handsame saka.  </a:t>
            </a:r>
          </a:p>
          <a:p>
            <a:pPr marL="457200" indent="-457200">
              <a:buAutoNum type="arabicPeriod"/>
            </a:pPr>
            <a:r>
              <a:rPr lang="nb-NO" dirty="0" smtClean="0"/>
              <a:t>Sakspapir: Fullmaktsvedtak eller politisk handsaming</a:t>
            </a:r>
          </a:p>
          <a:p>
            <a:pPr marL="457200" indent="-457200">
              <a:buAutoNum type="arabicPeriod"/>
            </a:pPr>
            <a:r>
              <a:rPr lang="nb-NO" dirty="0" smtClean="0"/>
              <a:t>Partsbrev – svar til </a:t>
            </a:r>
            <a:r>
              <a:rPr lang="nb-NO" dirty="0" err="1" smtClean="0"/>
              <a:t>søkjar</a:t>
            </a:r>
            <a:r>
              <a:rPr lang="nb-NO" dirty="0" smtClean="0"/>
              <a:t> og alle som er part i saka.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1212516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Plassholder for notater 2"/>
          <p:cNvSpPr txBox="1">
            <a:spLocks noGrp="1"/>
          </p:cNvSpPr>
          <p:nvPr>
            <p:ph type="body" sz="quarter" idx="1"/>
          </p:nvPr>
        </p:nvSpPr>
        <p:spPr>
          <a:xfrm>
            <a:off x="755224" y="5489922"/>
            <a:ext cx="6047640" cy="1723549"/>
          </a:xfrm>
        </p:spPr>
        <p:txBody>
          <a:bodyPr>
            <a:spAutoFit/>
          </a:bodyPr>
          <a:lstStyle/>
          <a:p>
            <a:r>
              <a:rPr lang="nb-NO" sz="1600" dirty="0" smtClean="0"/>
              <a:t>Kart: viser grenser  </a:t>
            </a:r>
            <a:r>
              <a:rPr lang="nb-NO" sz="1600" dirty="0" err="1" smtClean="0"/>
              <a:t>naboar</a:t>
            </a:r>
            <a:r>
              <a:rPr lang="nb-NO" sz="1600" dirty="0" smtClean="0"/>
              <a:t>, planar m.m. </a:t>
            </a:r>
            <a:r>
              <a:rPr lang="nb-NO" sz="1600" dirty="0" err="1" smtClean="0"/>
              <a:t>Norkart</a:t>
            </a:r>
            <a:r>
              <a:rPr lang="nb-NO" sz="1600" dirty="0" smtClean="0"/>
              <a:t> –</a:t>
            </a:r>
            <a:r>
              <a:rPr lang="nb-NO" sz="1600" baseline="0" dirty="0" smtClean="0"/>
              <a:t> GIS-line</a:t>
            </a:r>
            <a:endParaRPr lang="nb-NO" sz="1600" dirty="0" smtClean="0"/>
          </a:p>
          <a:p>
            <a:endParaRPr lang="nb-NO" sz="1600" dirty="0" smtClean="0"/>
          </a:p>
          <a:p>
            <a:r>
              <a:rPr lang="nb-NO" sz="1600" dirty="0" smtClean="0"/>
              <a:t>Kommuneplan og </a:t>
            </a:r>
            <a:r>
              <a:rPr lang="nb-NO" sz="1600" dirty="0" err="1" smtClean="0"/>
              <a:t>reguleringsplanar</a:t>
            </a:r>
            <a:r>
              <a:rPr lang="nb-NO" sz="1600" dirty="0" smtClean="0"/>
              <a:t> viser planstatus og</a:t>
            </a:r>
            <a:r>
              <a:rPr lang="nb-NO" sz="1600" baseline="0" dirty="0" smtClean="0"/>
              <a:t> føresegner for </a:t>
            </a:r>
            <a:r>
              <a:rPr lang="nb-NO" sz="1600" baseline="0" dirty="0" err="1" smtClean="0"/>
              <a:t>dei</a:t>
            </a:r>
            <a:r>
              <a:rPr lang="nb-NO" sz="1600" baseline="0" dirty="0" smtClean="0"/>
              <a:t> forskjellige områda i kommunen.</a:t>
            </a:r>
            <a:endParaRPr lang="nb-NO" sz="1600" dirty="0" smtClean="0"/>
          </a:p>
          <a:p>
            <a:endParaRPr lang="nb-NO" sz="1600" dirty="0" smtClean="0"/>
          </a:p>
          <a:p>
            <a:r>
              <a:rPr lang="nb-NO" sz="1600" dirty="0" smtClean="0"/>
              <a:t>Gnr/bnr arkiv:  Eigen arkivdel i </a:t>
            </a:r>
            <a:r>
              <a:rPr lang="nb-NO" sz="1600" dirty="0" err="1" smtClean="0"/>
              <a:t>Websak</a:t>
            </a:r>
            <a:r>
              <a:rPr lang="nb-NO" sz="1600" dirty="0" smtClean="0"/>
              <a:t> for </a:t>
            </a:r>
            <a:r>
              <a:rPr lang="nb-NO" sz="1600" dirty="0" err="1" smtClean="0"/>
              <a:t>eigedomssaker</a:t>
            </a:r>
            <a:r>
              <a:rPr lang="nb-NO" sz="1600" dirty="0" smtClean="0"/>
              <a:t>.  Ved behov for mapper (saker) ta kontakt med </a:t>
            </a:r>
            <a:r>
              <a:rPr lang="nb-NO" sz="1600" dirty="0" err="1" smtClean="0"/>
              <a:t>arkivtenesta</a:t>
            </a:r>
            <a:r>
              <a:rPr lang="nb-NO" sz="1600" dirty="0" smtClean="0"/>
              <a:t>.  </a:t>
            </a:r>
            <a:endParaRPr lang="nb-NO" sz="1600" dirty="0"/>
          </a:p>
        </p:txBody>
      </p:sp>
    </p:spTree>
    <p:extLst>
      <p:ext uri="{BB962C8B-B14F-4D97-AF65-F5344CB8AC3E}">
        <p14:creationId xmlns:p14="http://schemas.microsoft.com/office/powerpoint/2010/main" val="5658418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>
          <a:xfrm>
            <a:off x="755501" y="5417914"/>
            <a:ext cx="6047640" cy="2139594"/>
          </a:xfrm>
        </p:spPr>
        <p:txBody>
          <a:bodyPr>
            <a:normAutofit/>
          </a:bodyPr>
          <a:lstStyle/>
          <a:p>
            <a:r>
              <a:rPr lang="nb-NO" sz="1600" dirty="0" smtClean="0"/>
              <a:t>Vi</a:t>
            </a:r>
            <a:r>
              <a:rPr lang="nb-NO" sz="1600" baseline="0" dirty="0" smtClean="0"/>
              <a:t> skal ikkje ta med </a:t>
            </a:r>
            <a:r>
              <a:rPr lang="nb-NO" sz="1600" baseline="0" dirty="0" err="1" smtClean="0"/>
              <a:t>meir</a:t>
            </a:r>
            <a:r>
              <a:rPr lang="nb-NO" sz="1600" baseline="0" dirty="0" smtClean="0"/>
              <a:t> i fyrste omgang.  Det er </a:t>
            </a:r>
            <a:r>
              <a:rPr lang="nb-NO" sz="1600" baseline="0" dirty="0" err="1" smtClean="0"/>
              <a:t>meir</a:t>
            </a:r>
            <a:r>
              <a:rPr lang="nb-NO" sz="1600" baseline="0" dirty="0" smtClean="0"/>
              <a:t> enn nok å </a:t>
            </a:r>
            <a:r>
              <a:rPr lang="nb-NO" sz="1600" baseline="0" dirty="0" err="1" smtClean="0"/>
              <a:t>hugsa</a:t>
            </a:r>
            <a:r>
              <a:rPr lang="nb-NO" sz="1600" baseline="0" dirty="0" smtClean="0"/>
              <a:t> på </a:t>
            </a:r>
            <a:r>
              <a:rPr lang="nb-NO" sz="1600" baseline="0" dirty="0" err="1" smtClean="0"/>
              <a:t>dei</a:t>
            </a:r>
            <a:r>
              <a:rPr lang="nb-NO" sz="1600" baseline="0" dirty="0" smtClean="0"/>
              <a:t> fyrste </a:t>
            </a:r>
            <a:r>
              <a:rPr lang="nb-NO" sz="1600" baseline="0" dirty="0" err="1" smtClean="0"/>
              <a:t>dagane</a:t>
            </a:r>
            <a:r>
              <a:rPr lang="nb-NO" sz="1600" baseline="0" dirty="0" smtClean="0"/>
              <a:t> i ny jobb.</a:t>
            </a:r>
          </a:p>
          <a:p>
            <a:r>
              <a:rPr lang="nb-NO" sz="1600" baseline="0" dirty="0" smtClean="0"/>
              <a:t>Vi kjem attende til dykk om </a:t>
            </a:r>
            <a:r>
              <a:rPr lang="nb-NO" sz="1600" baseline="0" dirty="0" err="1" smtClean="0"/>
              <a:t>nokre</a:t>
            </a:r>
            <a:r>
              <a:rPr lang="nb-NO" sz="1600" baseline="0" dirty="0" smtClean="0"/>
              <a:t> </a:t>
            </a:r>
            <a:r>
              <a:rPr lang="nb-NO" sz="1600" baseline="0" dirty="0" err="1" smtClean="0"/>
              <a:t>dagar</a:t>
            </a:r>
            <a:r>
              <a:rPr lang="nb-NO" sz="1600" baseline="0" dirty="0" smtClean="0"/>
              <a:t> – med kurs og </a:t>
            </a:r>
            <a:r>
              <a:rPr lang="nb-NO" sz="1600" baseline="0" dirty="0" err="1" smtClean="0"/>
              <a:t>rettleiingar</a:t>
            </a:r>
            <a:r>
              <a:rPr lang="nb-NO" sz="1600" baseline="0" dirty="0" smtClean="0"/>
              <a:t>.</a:t>
            </a:r>
          </a:p>
          <a:p>
            <a:endParaRPr lang="nb-NO" sz="1600" baseline="0" dirty="0" smtClean="0"/>
          </a:p>
          <a:p>
            <a:r>
              <a:rPr lang="nb-NO" sz="1600" baseline="0" dirty="0" smtClean="0"/>
              <a:t>Igjen – velkomne til oss!  Det er so kjekt med nye kollegaer!  Vi gler oss til å samarbeide med dykk </a:t>
            </a:r>
            <a:r>
              <a:rPr lang="nb-NO" baseline="0" dirty="0" smtClean="0">
                <a:sym typeface="Wingdings" pitchFamily="2" charset="2"/>
              </a:rPr>
              <a:t>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F53945D2-39AE-4801-BB3F-0C383B90CACF}" type="slidenum">
              <a:rPr lang="nb-NO" smtClean="0"/>
              <a:pPr lvl="0"/>
              <a:t>15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8727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Plassholder for notater 2"/>
          <p:cNvSpPr txBox="1">
            <a:spLocks noGrp="1"/>
          </p:cNvSpPr>
          <p:nvPr>
            <p:ph type="body" sz="quarter" idx="1"/>
          </p:nvPr>
        </p:nvSpPr>
        <p:spPr>
          <a:xfrm>
            <a:off x="755224" y="5417914"/>
            <a:ext cx="6047640" cy="4247317"/>
          </a:xfrm>
        </p:spPr>
        <p:txBody>
          <a:bodyPr>
            <a:spAutoFit/>
          </a:bodyPr>
          <a:lstStyle/>
          <a:p>
            <a:r>
              <a:rPr lang="nb-NO" sz="1600" dirty="0" smtClean="0"/>
              <a:t>Me</a:t>
            </a:r>
            <a:r>
              <a:rPr lang="nb-NO" sz="1600" baseline="0" dirty="0" smtClean="0"/>
              <a:t> står </a:t>
            </a:r>
            <a:r>
              <a:rPr lang="nb-NO" sz="1600" baseline="0" dirty="0" err="1" smtClean="0"/>
              <a:t>no</a:t>
            </a:r>
            <a:r>
              <a:rPr lang="nb-NO" sz="1600" baseline="0" dirty="0" smtClean="0"/>
              <a:t> i dokumentsenteret vårt og </a:t>
            </a:r>
            <a:r>
              <a:rPr lang="nn-NO" sz="1600" dirty="0" smtClean="0"/>
              <a:t>nokre av våre oppgåver er:</a:t>
            </a:r>
          </a:p>
          <a:p>
            <a:endParaRPr lang="nn-NO" sz="1600" dirty="0" smtClean="0"/>
          </a:p>
          <a:p>
            <a:r>
              <a:rPr lang="nn-NO" sz="1600" dirty="0" smtClean="0"/>
              <a:t>Felles postmottak:  Innkomande post, e-post, </a:t>
            </a:r>
            <a:r>
              <a:rPr lang="nn-NO" sz="1600" dirty="0" err="1" smtClean="0"/>
              <a:t>sms</a:t>
            </a:r>
            <a:r>
              <a:rPr lang="nn-NO" sz="1600" dirty="0" smtClean="0"/>
              <a:t>, skjemamottak. Klargjering og utsending utgåande post</a:t>
            </a:r>
          </a:p>
          <a:p>
            <a:endParaRPr lang="nn-NO" sz="1600" dirty="0" smtClean="0"/>
          </a:p>
          <a:p>
            <a:r>
              <a:rPr lang="nn-NO" sz="1600" dirty="0" smtClean="0"/>
              <a:t>Felles arkivteneste: </a:t>
            </a:r>
            <a:r>
              <a:rPr lang="nn-NO" sz="1600" dirty="0" err="1" smtClean="0"/>
              <a:t>Arkivering</a:t>
            </a:r>
            <a:r>
              <a:rPr lang="nn-NO" sz="1600" dirty="0" smtClean="0"/>
              <a:t> og ordning i alle arkiv </a:t>
            </a:r>
          </a:p>
          <a:p>
            <a:r>
              <a:rPr lang="nn-NO" sz="1600" i="1" dirty="0" smtClean="0"/>
              <a:t>	(felles saksarkiv for heile </a:t>
            </a:r>
            <a:r>
              <a:rPr lang="nn-NO" sz="1600" i="1" dirty="0" err="1" smtClean="0"/>
              <a:t>komm</a:t>
            </a:r>
            <a:r>
              <a:rPr lang="nn-NO" sz="1600" i="1" dirty="0" smtClean="0"/>
              <a:t>., personalarkiv, arkiv for fagsystem), ordning og gjenfinning i dei gamle papirarkiva</a:t>
            </a:r>
            <a:r>
              <a:rPr lang="nn-NO" sz="1600" i="1" baseline="0" dirty="0" smtClean="0"/>
              <a:t> – både bortsetting som vi har her på huset og depotarkiv som vi har inne hos IKAH - og o</a:t>
            </a:r>
            <a:r>
              <a:rPr lang="nn-NO" sz="1600" i="1" dirty="0" smtClean="0"/>
              <a:t>rdning og dagleg drift av el-arkiv.</a:t>
            </a:r>
          </a:p>
          <a:p>
            <a:endParaRPr lang="nn-NO" sz="1600" dirty="0" smtClean="0"/>
          </a:p>
          <a:p>
            <a:r>
              <a:rPr lang="nn-NO" sz="1600" dirty="0" smtClean="0"/>
              <a:t>Systemansvar saksarkiv: Opprettar nye brukarar og </a:t>
            </a:r>
            <a:r>
              <a:rPr lang="nn-NO" sz="1600" dirty="0" err="1" smtClean="0"/>
              <a:t>adm</a:t>
            </a:r>
            <a:r>
              <a:rPr lang="nn-NO" sz="1600" dirty="0" smtClean="0"/>
              <a:t>. tilgangskontroll i sakssystemet vårt </a:t>
            </a:r>
          </a:p>
          <a:p>
            <a:r>
              <a:rPr lang="nn-NO" sz="1600" i="1" dirty="0" smtClean="0"/>
              <a:t>	(lagar/</a:t>
            </a:r>
            <a:r>
              <a:rPr lang="nn-NO" sz="1600" i="1" dirty="0" err="1" smtClean="0"/>
              <a:t>vedlikeheld</a:t>
            </a:r>
            <a:r>
              <a:rPr lang="nn-NO" sz="1600" i="1" dirty="0" smtClean="0"/>
              <a:t> malar, oppdateringar i systemet og </a:t>
            </a:r>
            <a:r>
              <a:rPr lang="nn-NO" sz="1600" i="1" dirty="0" err="1" smtClean="0"/>
              <a:t>rettleiiar</a:t>
            </a:r>
            <a:r>
              <a:rPr lang="nn-NO" sz="1600" i="1" dirty="0" smtClean="0"/>
              <a:t> brukarar)</a:t>
            </a:r>
          </a:p>
          <a:p>
            <a:endParaRPr lang="nn-NO" sz="1600" dirty="0" smtClean="0"/>
          </a:p>
          <a:p>
            <a:r>
              <a:rPr lang="nn-NO" sz="1600" dirty="0" smtClean="0"/>
              <a:t>Opplæringsansvar sakssystem: Kursing nytilsette, ved versjonsendringar system og for vidarekomne brukarar</a:t>
            </a:r>
            <a:r>
              <a:rPr lang="nn-NO" sz="1800" dirty="0" smtClean="0"/>
              <a:t>.</a:t>
            </a:r>
          </a:p>
          <a:p>
            <a:endParaRPr lang="nb-NO" sz="1800" dirty="0"/>
          </a:p>
        </p:txBody>
      </p:sp>
    </p:spTree>
    <p:extLst>
      <p:ext uri="{BB962C8B-B14F-4D97-AF65-F5344CB8AC3E}">
        <p14:creationId xmlns:p14="http://schemas.microsoft.com/office/powerpoint/2010/main" val="5381474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Plassholder for notater 2"/>
          <p:cNvSpPr txBox="1">
            <a:spLocks noGrp="1"/>
          </p:cNvSpPr>
          <p:nvPr>
            <p:ph type="body" sz="quarter" idx="1"/>
          </p:nvPr>
        </p:nvSpPr>
        <p:spPr>
          <a:xfrm>
            <a:off x="755224" y="5777954"/>
            <a:ext cx="6047640" cy="2088232"/>
          </a:xfrm>
        </p:spPr>
        <p:txBody>
          <a:bodyPr/>
          <a:lstStyle/>
          <a:p>
            <a:pPr marL="0" lvl="0" indent="0">
              <a:buNone/>
            </a:pPr>
            <a:r>
              <a:rPr lang="nb-NO" sz="1600" dirty="0" smtClean="0"/>
              <a:t>1. Les opp første punkt og opplys</a:t>
            </a:r>
            <a:r>
              <a:rPr lang="nb-NO" sz="1600" baseline="0" dirty="0" smtClean="0"/>
              <a:t> at dette er arkivlova §6</a:t>
            </a:r>
          </a:p>
          <a:p>
            <a:pPr marL="342900" lvl="0" indent="-342900">
              <a:buAutoNum type="arabicPeriod"/>
            </a:pPr>
            <a:endParaRPr lang="nb-NO" sz="1600" baseline="0" dirty="0" smtClean="0"/>
          </a:p>
          <a:p>
            <a:pPr marL="0" lvl="0" indent="0">
              <a:buNone/>
            </a:pPr>
            <a:r>
              <a:rPr lang="nb-NO" sz="1600" dirty="0" smtClean="0"/>
              <a:t>2. Vi skal ha</a:t>
            </a:r>
            <a:r>
              <a:rPr lang="nb-NO" sz="1600" baseline="0" dirty="0" smtClean="0"/>
              <a:t> arkiv for å sikra dokumentasjon av eiga drift, vi skal </a:t>
            </a:r>
            <a:r>
              <a:rPr lang="nb-NO" sz="1600" baseline="0" dirty="0" err="1" smtClean="0"/>
              <a:t>vera</a:t>
            </a:r>
            <a:r>
              <a:rPr lang="nb-NO" sz="1600" baseline="0" dirty="0" smtClean="0"/>
              <a:t> etterprøvbar og kontrollerbar. Vi skal </a:t>
            </a:r>
            <a:r>
              <a:rPr lang="nb-NO" sz="1600" baseline="0" dirty="0" err="1" smtClean="0"/>
              <a:t>kunna</a:t>
            </a:r>
            <a:r>
              <a:rPr lang="nb-NO" sz="1600" baseline="0" dirty="0" smtClean="0"/>
              <a:t> </a:t>
            </a:r>
            <a:r>
              <a:rPr lang="nb-NO" sz="1600" baseline="0" dirty="0" err="1" smtClean="0"/>
              <a:t>dokumentera</a:t>
            </a:r>
            <a:r>
              <a:rPr lang="nb-NO" sz="1600" baseline="0" dirty="0" smtClean="0"/>
              <a:t> enkeltindivids </a:t>
            </a:r>
            <a:r>
              <a:rPr lang="nb-NO" sz="1600" baseline="0" dirty="0" err="1" smtClean="0"/>
              <a:t>rettar</a:t>
            </a:r>
            <a:r>
              <a:rPr lang="nb-NO" sz="1600" baseline="0" dirty="0" smtClean="0"/>
              <a:t> (</a:t>
            </a:r>
            <a:r>
              <a:rPr lang="nb-NO" sz="1600" baseline="0" dirty="0" err="1" smtClean="0"/>
              <a:t>skulegang</a:t>
            </a:r>
            <a:r>
              <a:rPr lang="nb-NO" sz="1600" baseline="0" dirty="0" smtClean="0"/>
              <a:t>, </a:t>
            </a:r>
            <a:r>
              <a:rPr lang="nb-NO" sz="1600" baseline="0" dirty="0" err="1" smtClean="0"/>
              <a:t>ppt</a:t>
            </a:r>
            <a:r>
              <a:rPr lang="nb-NO" sz="1600" baseline="0" dirty="0" smtClean="0"/>
              <a:t> mm.) og plikter og </a:t>
            </a:r>
            <a:r>
              <a:rPr lang="nb-NO" sz="1600" baseline="0" dirty="0" err="1" smtClean="0"/>
              <a:t>me</a:t>
            </a:r>
            <a:r>
              <a:rPr lang="nb-NO" sz="1600" baseline="0" dirty="0" smtClean="0"/>
              <a:t> skal </a:t>
            </a:r>
            <a:r>
              <a:rPr lang="nb-NO" sz="1600" baseline="0" dirty="0" err="1" smtClean="0"/>
              <a:t>tryggja</a:t>
            </a:r>
            <a:r>
              <a:rPr lang="nb-NO" sz="1600" baseline="0" dirty="0" smtClean="0"/>
              <a:t> og </a:t>
            </a:r>
            <a:r>
              <a:rPr lang="nb-NO" sz="1600" baseline="0" dirty="0" err="1" smtClean="0"/>
              <a:t>gjera</a:t>
            </a:r>
            <a:r>
              <a:rPr lang="nb-NO" sz="1600" baseline="0" dirty="0" smtClean="0"/>
              <a:t> </a:t>
            </a:r>
            <a:r>
              <a:rPr lang="nb-NO" sz="1600" baseline="0" dirty="0" err="1" smtClean="0"/>
              <a:t>tilgjengeleg</a:t>
            </a:r>
            <a:r>
              <a:rPr lang="nb-NO" sz="1600" baseline="0" dirty="0" smtClean="0"/>
              <a:t> arkiv som for ettertida kan ha historisk, kulturell og forskningsmessig verdi.</a:t>
            </a:r>
          </a:p>
          <a:p>
            <a:pPr marL="0" lvl="0" indent="0">
              <a:buNone/>
            </a:pPr>
            <a:endParaRPr lang="nb-NO" sz="1600" dirty="0" smtClean="0"/>
          </a:p>
        </p:txBody>
      </p:sp>
    </p:spTree>
    <p:extLst>
      <p:ext uri="{BB962C8B-B14F-4D97-AF65-F5344CB8AC3E}">
        <p14:creationId xmlns:p14="http://schemas.microsoft.com/office/powerpoint/2010/main" val="39113833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Plassholder for notater 2"/>
          <p:cNvSpPr txBox="1">
            <a:spLocks noGrp="1"/>
          </p:cNvSpPr>
          <p:nvPr>
            <p:ph type="body" sz="quarter" idx="1"/>
          </p:nvPr>
        </p:nvSpPr>
        <p:spPr>
          <a:xfrm>
            <a:off x="755224" y="5201890"/>
            <a:ext cx="6047640" cy="4955203"/>
          </a:xfrm>
        </p:spPr>
        <p:txBody>
          <a:bodyPr>
            <a:spAutoFit/>
          </a:bodyPr>
          <a:lstStyle/>
          <a:p>
            <a:endParaRPr lang="nb-NO" sz="1800" dirty="0" smtClean="0"/>
          </a:p>
          <a:p>
            <a:r>
              <a:rPr lang="nb-NO" sz="1600" dirty="0" smtClean="0"/>
              <a:t>Her</a:t>
            </a:r>
            <a:r>
              <a:rPr lang="nb-NO" sz="1600" baseline="0" dirty="0" smtClean="0"/>
              <a:t> hos oss brukar </a:t>
            </a:r>
            <a:r>
              <a:rPr lang="nb-NO" sz="1600" baseline="0" dirty="0" err="1" smtClean="0"/>
              <a:t>me</a:t>
            </a:r>
            <a:r>
              <a:rPr lang="nb-NO" sz="1600" dirty="0" smtClean="0"/>
              <a:t>  ACOS </a:t>
            </a:r>
            <a:r>
              <a:rPr lang="nb-NO" sz="1600" dirty="0" err="1" smtClean="0"/>
              <a:t>WebSak</a:t>
            </a:r>
            <a:r>
              <a:rPr lang="nb-NO" sz="1600" baseline="0" dirty="0" smtClean="0"/>
              <a:t> som sak-arkivsystem som</a:t>
            </a:r>
            <a:r>
              <a:rPr lang="nb-NO" sz="1600" dirty="0" smtClean="0"/>
              <a:t> er godkjent av Riksarkivaren som fullelektronisk post/sak/arkivsystem.  </a:t>
            </a:r>
          </a:p>
          <a:p>
            <a:endParaRPr lang="nb-NO" sz="1600" dirty="0" smtClean="0"/>
          </a:p>
          <a:p>
            <a:r>
              <a:rPr lang="nb-NO" sz="1600" dirty="0" smtClean="0"/>
              <a:t>Alle har ansvar for at sakspost</a:t>
            </a:r>
            <a:r>
              <a:rPr lang="nb-NO" sz="1600" baseline="0" dirty="0" smtClean="0"/>
              <a:t> </a:t>
            </a:r>
            <a:r>
              <a:rPr lang="nb-NO" sz="1600" dirty="0" smtClean="0"/>
              <a:t>som kjem direkte til person vert journalført enten det kjem som brev, e-post, sms eller på sosiale media.</a:t>
            </a:r>
          </a:p>
          <a:p>
            <a:endParaRPr lang="nb-NO" sz="1600" dirty="0" smtClean="0"/>
          </a:p>
          <a:p>
            <a:r>
              <a:rPr lang="nb-NO" sz="1600" dirty="0" smtClean="0"/>
              <a:t>Arkivnøkkel:  Både papirarkiv og el-arkiv skal nytta arkivnøkkel – vår nøkkel er pr.no emne basert og </a:t>
            </a:r>
            <a:r>
              <a:rPr lang="nb-NO" sz="1600" dirty="0" err="1" smtClean="0"/>
              <a:t>lettar</a:t>
            </a:r>
            <a:r>
              <a:rPr lang="nb-NO" sz="1600" baseline="0" dirty="0" smtClean="0"/>
              <a:t> gjenfinning i arkivet. </a:t>
            </a:r>
          </a:p>
          <a:p>
            <a:r>
              <a:rPr lang="nb-NO" sz="1600" i="1" baseline="0" dirty="0" smtClean="0"/>
              <a:t>(</a:t>
            </a:r>
            <a:r>
              <a:rPr lang="nb-NO" sz="1600" i="1" baseline="0" dirty="0" err="1" smtClean="0"/>
              <a:t>Arkivforskr</a:t>
            </a:r>
            <a:r>
              <a:rPr lang="nb-NO" sz="1600" i="1" baseline="0" dirty="0" smtClean="0"/>
              <a:t>. §2-5 </a:t>
            </a:r>
            <a:r>
              <a:rPr lang="nb-NO" sz="1600" i="1" baseline="0" dirty="0" err="1" smtClean="0"/>
              <a:t>Saksarkivet</a:t>
            </a:r>
            <a:r>
              <a:rPr lang="nb-NO" sz="1600" i="1" baseline="0" dirty="0" smtClean="0"/>
              <a:t> skal </a:t>
            </a:r>
            <a:r>
              <a:rPr lang="nb-NO" sz="1600" i="1" baseline="0" dirty="0" err="1" smtClean="0"/>
              <a:t>vere</a:t>
            </a:r>
            <a:r>
              <a:rPr lang="nb-NO" sz="1600" i="1" baseline="0" dirty="0" smtClean="0"/>
              <a:t> oppstilt etter arkivnøkkelen.)</a:t>
            </a:r>
            <a:endParaRPr lang="nb-NO" sz="1600" i="1" dirty="0" smtClean="0"/>
          </a:p>
          <a:p>
            <a:endParaRPr lang="nb-NO" sz="1600" dirty="0" smtClean="0"/>
          </a:p>
          <a:p>
            <a:r>
              <a:rPr lang="nb-NO" sz="1600" dirty="0" smtClean="0"/>
              <a:t>Gradering av dokument: </a:t>
            </a:r>
            <a:r>
              <a:rPr lang="nb-NO" sz="1600" dirty="0" err="1" smtClean="0"/>
              <a:t>Arkivtenesta</a:t>
            </a:r>
            <a:r>
              <a:rPr lang="nb-NO" sz="1600" dirty="0" smtClean="0"/>
              <a:t> </a:t>
            </a:r>
            <a:r>
              <a:rPr lang="nb-NO" sz="1600" dirty="0" err="1" smtClean="0"/>
              <a:t>forhåndsgraderer</a:t>
            </a:r>
            <a:r>
              <a:rPr lang="nb-NO" sz="1600" dirty="0" smtClean="0"/>
              <a:t> </a:t>
            </a:r>
            <a:r>
              <a:rPr lang="nb-NO" sz="1600" dirty="0" err="1" smtClean="0"/>
              <a:t>innk</a:t>
            </a:r>
            <a:r>
              <a:rPr lang="nb-NO" sz="1600" dirty="0" smtClean="0"/>
              <a:t>. </a:t>
            </a:r>
            <a:r>
              <a:rPr lang="nb-NO" sz="1600" i="0" dirty="0" smtClean="0"/>
              <a:t>dokument</a:t>
            </a:r>
            <a:r>
              <a:rPr lang="nb-NO" sz="1600" i="1" dirty="0" smtClean="0"/>
              <a:t> (som etter </a:t>
            </a:r>
            <a:r>
              <a:rPr lang="nb-NO" sz="1600" i="1" dirty="0" err="1" smtClean="0"/>
              <a:t>Off.lova</a:t>
            </a:r>
            <a:r>
              <a:rPr lang="nb-NO" sz="1600" i="1" dirty="0" smtClean="0"/>
              <a:t> eller andre lover er unntatt for innsyn,</a:t>
            </a:r>
            <a:r>
              <a:rPr lang="nb-NO" sz="1600" dirty="0" smtClean="0"/>
              <a:t>) men</a:t>
            </a:r>
            <a:r>
              <a:rPr lang="nb-NO" sz="1600" baseline="0" dirty="0" smtClean="0"/>
              <a:t> </a:t>
            </a:r>
            <a:r>
              <a:rPr lang="nb-NO" sz="1600" dirty="0" smtClean="0"/>
              <a:t>det er </a:t>
            </a:r>
            <a:r>
              <a:rPr lang="nb-NO" sz="1600" dirty="0" err="1" smtClean="0"/>
              <a:t>leiar</a:t>
            </a:r>
            <a:r>
              <a:rPr lang="nb-NO" sz="1600" dirty="0" smtClean="0"/>
              <a:t>/</a:t>
            </a:r>
            <a:r>
              <a:rPr lang="nb-NO" sz="1600" dirty="0" err="1" smtClean="0"/>
              <a:t>sakshandsamar</a:t>
            </a:r>
            <a:r>
              <a:rPr lang="nb-NO" sz="1600" dirty="0" smtClean="0"/>
              <a:t> sitt ansvar å sjekka at alle er rett gradert.</a:t>
            </a:r>
          </a:p>
          <a:p>
            <a:endParaRPr lang="nb-NO" sz="1600" dirty="0" smtClean="0"/>
          </a:p>
          <a:p>
            <a:endParaRPr lang="nb-NO" sz="1600" dirty="0"/>
          </a:p>
        </p:txBody>
      </p:sp>
    </p:spTree>
    <p:extLst>
      <p:ext uri="{BB962C8B-B14F-4D97-AF65-F5344CB8AC3E}">
        <p14:creationId xmlns:p14="http://schemas.microsoft.com/office/powerpoint/2010/main" val="36741116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Plassholder for notater 2"/>
          <p:cNvSpPr txBox="1">
            <a:spLocks noGrp="1"/>
          </p:cNvSpPr>
          <p:nvPr>
            <p:ph type="body" sz="quarter" idx="1"/>
          </p:nvPr>
        </p:nvSpPr>
        <p:spPr>
          <a:xfrm>
            <a:off x="755224" y="5705946"/>
            <a:ext cx="6047640" cy="3570208"/>
          </a:xfrm>
        </p:spPr>
        <p:txBody>
          <a:bodyPr>
            <a:spAutoFit/>
          </a:bodyPr>
          <a:lstStyle/>
          <a:p>
            <a:endParaRPr lang="nb-NO" sz="1800" dirty="0" smtClean="0"/>
          </a:p>
          <a:p>
            <a:r>
              <a:rPr lang="nn-NO" sz="1600" dirty="0" smtClean="0"/>
              <a:t>Skrivereglar og rutine: I arkivplanen (på intranett) finn du rutine for skrivereglar. Sakstittel og journalposttittel skal skrivast etter reglane. Gjenfinning blir enklare då.</a:t>
            </a:r>
          </a:p>
          <a:p>
            <a:endParaRPr lang="nn-NO" sz="1600" dirty="0" smtClean="0"/>
          </a:p>
          <a:p>
            <a:r>
              <a:rPr lang="nn-NO" sz="1600" dirty="0" smtClean="0"/>
              <a:t>Avskriving og arkivlegging:  Når sakshandsamar har ferdighandsama ei sak skal saka markerast som ferdig slik at arkivtenesta</a:t>
            </a:r>
            <a:r>
              <a:rPr lang="nn-NO" sz="1600" baseline="0" dirty="0" smtClean="0"/>
              <a:t> kan avslutta saka</a:t>
            </a:r>
            <a:r>
              <a:rPr lang="nn-NO" sz="1600" dirty="0" smtClean="0"/>
              <a:t>.</a:t>
            </a:r>
          </a:p>
          <a:p>
            <a:endParaRPr lang="nn-NO" sz="1600" dirty="0" smtClean="0"/>
          </a:p>
          <a:p>
            <a:endParaRPr lang="nn-NO" sz="1800" dirty="0" smtClean="0"/>
          </a:p>
          <a:p>
            <a:pPr marL="216000" marR="0" indent="-216000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sz="1400" dirty="0" smtClean="0"/>
              <a:t>Om det er </a:t>
            </a:r>
            <a:r>
              <a:rPr lang="nb-NO" sz="1400" dirty="0" err="1" smtClean="0"/>
              <a:t>noko</a:t>
            </a:r>
            <a:r>
              <a:rPr lang="nb-NO" sz="1400" dirty="0" smtClean="0"/>
              <a:t> du er usikker på -</a:t>
            </a:r>
            <a:r>
              <a:rPr lang="nb-NO" sz="1400" baseline="0" dirty="0" smtClean="0"/>
              <a:t> t</a:t>
            </a:r>
            <a:r>
              <a:rPr lang="nb-NO" sz="1400" dirty="0" smtClean="0"/>
              <a:t>a kontakt med </a:t>
            </a:r>
            <a:r>
              <a:rPr lang="nb-NO" sz="1400" dirty="0" err="1" smtClean="0"/>
              <a:t>arkivtenesta</a:t>
            </a:r>
            <a:r>
              <a:rPr lang="nb-NO" sz="1400" dirty="0" smtClean="0"/>
              <a:t>!</a:t>
            </a:r>
            <a:r>
              <a:rPr lang="nb-NO" sz="1400" baseline="0" dirty="0" smtClean="0"/>
              <a:t> Ellers kjem vi tilbake til </a:t>
            </a:r>
            <a:r>
              <a:rPr lang="nb-NO" sz="1400" baseline="0" dirty="0" err="1" smtClean="0"/>
              <a:t>desse</a:t>
            </a:r>
            <a:r>
              <a:rPr lang="nb-NO" sz="1400" baseline="0" dirty="0" smtClean="0"/>
              <a:t> saken på kurs!</a:t>
            </a:r>
            <a:endParaRPr lang="nb-NO" sz="1400" dirty="0" smtClean="0"/>
          </a:p>
          <a:p>
            <a:endParaRPr lang="nb-NO" dirty="0" smtClean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324685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Plassholder for notater 2"/>
          <p:cNvSpPr txBox="1">
            <a:spLocks noGrp="1"/>
          </p:cNvSpPr>
          <p:nvPr>
            <p:ph type="body" sz="quarter" idx="1"/>
          </p:nvPr>
        </p:nvSpPr>
        <p:spPr>
          <a:xfrm>
            <a:off x="755224" y="5777954"/>
            <a:ext cx="6047640" cy="3435738"/>
          </a:xfrm>
        </p:spPr>
        <p:txBody>
          <a:bodyPr/>
          <a:lstStyle/>
          <a:p>
            <a:r>
              <a:rPr lang="nb-NO" sz="1600" dirty="0" smtClean="0"/>
              <a:t>Obligatorisk kurs for alle </a:t>
            </a:r>
            <a:r>
              <a:rPr lang="nb-NO" sz="1600" dirty="0" err="1" smtClean="0"/>
              <a:t>nytilsette</a:t>
            </a:r>
            <a:r>
              <a:rPr lang="nb-NO" sz="1600" dirty="0" smtClean="0"/>
              <a:t>. </a:t>
            </a:r>
          </a:p>
          <a:p>
            <a:endParaRPr lang="nb-NO" sz="1600" dirty="0" smtClean="0"/>
          </a:p>
          <a:p>
            <a:r>
              <a:rPr lang="nb-NO" sz="1600" dirty="0" err="1" smtClean="0"/>
              <a:t>Arkivtenesta</a:t>
            </a:r>
            <a:r>
              <a:rPr lang="nb-NO" sz="1600" dirty="0" smtClean="0"/>
              <a:t> yter</a:t>
            </a:r>
            <a:r>
              <a:rPr lang="nb-NO" sz="1600" baseline="0" dirty="0" smtClean="0"/>
              <a:t> </a:t>
            </a:r>
            <a:r>
              <a:rPr lang="nb-NO" sz="1600" dirty="0" smtClean="0"/>
              <a:t>rettleiing og </a:t>
            </a:r>
            <a:r>
              <a:rPr lang="nb-NO" sz="1600" dirty="0" err="1" smtClean="0"/>
              <a:t>brukarstøtte</a:t>
            </a:r>
            <a:r>
              <a:rPr lang="nb-NO" sz="1600" dirty="0" smtClean="0"/>
              <a:t>. </a:t>
            </a:r>
          </a:p>
          <a:p>
            <a:endParaRPr lang="nb-NO" sz="1600" dirty="0" smtClean="0"/>
          </a:p>
          <a:p>
            <a:r>
              <a:rPr lang="nb-NO" sz="1600" dirty="0" smtClean="0"/>
              <a:t>På intranett vil du finn OSS (Ofte Stilte Spørsmål) om bruken av </a:t>
            </a:r>
            <a:r>
              <a:rPr lang="nb-NO" sz="1600" dirty="0" err="1" smtClean="0"/>
              <a:t>Websak</a:t>
            </a:r>
            <a:r>
              <a:rPr lang="nb-NO" sz="1600" dirty="0" smtClean="0"/>
              <a:t>, korte </a:t>
            </a:r>
            <a:r>
              <a:rPr lang="nb-NO" sz="1600" dirty="0" err="1" smtClean="0"/>
              <a:t>rettleiingar</a:t>
            </a:r>
            <a:r>
              <a:rPr lang="nb-NO" sz="1600" dirty="0" smtClean="0"/>
              <a:t>.</a:t>
            </a:r>
            <a:endParaRPr lang="nb-NO" sz="1600" dirty="0"/>
          </a:p>
        </p:txBody>
      </p:sp>
    </p:spTree>
    <p:extLst>
      <p:ext uri="{BB962C8B-B14F-4D97-AF65-F5344CB8AC3E}">
        <p14:creationId xmlns:p14="http://schemas.microsoft.com/office/powerpoint/2010/main" val="8586402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Plassholder for notater 2"/>
          <p:cNvSpPr txBox="1">
            <a:spLocks noGrp="1"/>
          </p:cNvSpPr>
          <p:nvPr>
            <p:ph type="body" sz="quarter" idx="1"/>
          </p:nvPr>
        </p:nvSpPr>
        <p:spPr>
          <a:xfrm>
            <a:off x="755224" y="5417914"/>
            <a:ext cx="6047640" cy="4862870"/>
          </a:xfrm>
        </p:spPr>
        <p:txBody>
          <a:bodyPr>
            <a:spAutoFit/>
          </a:bodyPr>
          <a:lstStyle/>
          <a:p>
            <a:r>
              <a:rPr lang="nb-NO" sz="1600" dirty="0" smtClean="0"/>
              <a:t>Forvaltninga i kommunen er styrt av lovverket. Vi vil </a:t>
            </a:r>
            <a:r>
              <a:rPr lang="nb-NO" sz="1600" dirty="0" err="1" smtClean="0"/>
              <a:t>ikkje</a:t>
            </a:r>
            <a:r>
              <a:rPr lang="nb-NO" sz="1600" dirty="0" smtClean="0"/>
              <a:t> ta opp alt</a:t>
            </a:r>
            <a:r>
              <a:rPr lang="nb-NO" sz="1600" baseline="0" dirty="0" smtClean="0"/>
              <a:t> </a:t>
            </a:r>
            <a:r>
              <a:rPr lang="nb-NO" sz="1600" baseline="0" dirty="0" err="1" smtClean="0"/>
              <a:t>no</a:t>
            </a:r>
            <a:r>
              <a:rPr lang="nb-NO" sz="1600" baseline="0" dirty="0" smtClean="0"/>
              <a:t>, men </a:t>
            </a:r>
            <a:r>
              <a:rPr lang="nb-NO" sz="1600" baseline="0" dirty="0" err="1" smtClean="0"/>
              <a:t>nemner</a:t>
            </a:r>
            <a:r>
              <a:rPr lang="nb-NO" sz="1600" baseline="0" dirty="0" smtClean="0"/>
              <a:t> </a:t>
            </a:r>
            <a:r>
              <a:rPr lang="nb-NO" sz="1600" baseline="0" dirty="0" err="1" smtClean="0"/>
              <a:t>nokre</a:t>
            </a:r>
            <a:r>
              <a:rPr lang="nb-NO" sz="1600" baseline="0" dirty="0" smtClean="0"/>
              <a:t> </a:t>
            </a:r>
            <a:r>
              <a:rPr lang="nb-NO" sz="1600" baseline="0" dirty="0" err="1" smtClean="0"/>
              <a:t>hovudpunkt</a:t>
            </a:r>
            <a:r>
              <a:rPr lang="nb-NO" sz="1600" baseline="0" dirty="0" smtClean="0"/>
              <a:t>.</a:t>
            </a:r>
            <a:endParaRPr lang="nb-NO" sz="1600" dirty="0" smtClean="0"/>
          </a:p>
          <a:p>
            <a:endParaRPr lang="nb-NO" sz="1600" dirty="0" smtClean="0"/>
          </a:p>
          <a:p>
            <a:r>
              <a:rPr lang="nb-NO" sz="1600" dirty="0" smtClean="0"/>
              <a:t>Det er ikkje </a:t>
            </a:r>
            <a:r>
              <a:rPr lang="nb-NO" sz="1600" dirty="0" err="1" smtClean="0"/>
              <a:t>berre</a:t>
            </a:r>
            <a:r>
              <a:rPr lang="nb-NO" sz="1600" dirty="0" smtClean="0"/>
              <a:t> Arkivlova med forskrifter som styrer </a:t>
            </a:r>
            <a:r>
              <a:rPr lang="nb-NO" sz="1600" dirty="0" err="1" smtClean="0"/>
              <a:t>kvardagen</a:t>
            </a:r>
            <a:r>
              <a:rPr lang="nb-NO" sz="1600" dirty="0" smtClean="0"/>
              <a:t> for forvaltninga og </a:t>
            </a:r>
            <a:r>
              <a:rPr lang="nb-NO" sz="1600" dirty="0" err="1" smtClean="0"/>
              <a:t>dei</a:t>
            </a:r>
            <a:r>
              <a:rPr lang="nb-NO" sz="1600" dirty="0" smtClean="0"/>
              <a:t> som </a:t>
            </a:r>
            <a:r>
              <a:rPr lang="nb-NO" sz="1600" dirty="0" err="1" smtClean="0"/>
              <a:t>nyttar</a:t>
            </a:r>
            <a:r>
              <a:rPr lang="nb-NO" sz="1600" dirty="0" smtClean="0"/>
              <a:t> </a:t>
            </a:r>
            <a:r>
              <a:rPr lang="nb-NO" sz="1600" dirty="0" err="1" smtClean="0"/>
              <a:t>WebSak</a:t>
            </a:r>
            <a:r>
              <a:rPr lang="nb-NO" sz="1600" dirty="0" smtClean="0"/>
              <a:t>. </a:t>
            </a:r>
          </a:p>
          <a:p>
            <a:endParaRPr lang="nb-NO" sz="1600" dirty="0" smtClean="0"/>
          </a:p>
          <a:p>
            <a:r>
              <a:rPr lang="nb-NO" sz="1600" dirty="0" err="1" smtClean="0"/>
              <a:t>Offentleglova</a:t>
            </a:r>
            <a:r>
              <a:rPr lang="nb-NO" sz="1600" dirty="0" smtClean="0"/>
              <a:t> styrer innsyn og </a:t>
            </a:r>
            <a:r>
              <a:rPr lang="nb-NO" sz="1600" dirty="0" err="1" smtClean="0"/>
              <a:t>meirinnsyn</a:t>
            </a:r>
            <a:r>
              <a:rPr lang="nb-NO" sz="1600" dirty="0" smtClean="0"/>
              <a:t>.  </a:t>
            </a:r>
          </a:p>
          <a:p>
            <a:endParaRPr lang="nb-NO" sz="1600" dirty="0" smtClean="0"/>
          </a:p>
          <a:p>
            <a:r>
              <a:rPr lang="nb-NO" sz="1600" dirty="0" smtClean="0"/>
              <a:t>Forvaltningslova </a:t>
            </a:r>
            <a:r>
              <a:rPr lang="nb-NO" sz="1600" dirty="0" err="1" smtClean="0"/>
              <a:t>leggjer</a:t>
            </a:r>
            <a:r>
              <a:rPr lang="nb-NO" sz="1600" dirty="0" smtClean="0"/>
              <a:t> føringer for sakshandsaminga.</a:t>
            </a:r>
          </a:p>
          <a:p>
            <a:endParaRPr lang="nb-NO" sz="1600" dirty="0" smtClean="0"/>
          </a:p>
          <a:p>
            <a:r>
              <a:rPr lang="nb-NO" sz="1600" dirty="0" smtClean="0"/>
              <a:t>OL § 3 ALLE kan </a:t>
            </a:r>
            <a:r>
              <a:rPr lang="nb-NO" sz="1600" dirty="0" err="1" smtClean="0"/>
              <a:t>krevje</a:t>
            </a:r>
            <a:r>
              <a:rPr lang="nb-NO" sz="1600" dirty="0" smtClean="0"/>
              <a:t> innsyn i saksdokument, </a:t>
            </a:r>
            <a:r>
              <a:rPr lang="nb-NO" sz="1600" dirty="0" err="1" smtClean="0"/>
              <a:t>journalar</a:t>
            </a:r>
            <a:r>
              <a:rPr lang="nb-NO" sz="1600" dirty="0" smtClean="0"/>
              <a:t>  ol register til organet hos </a:t>
            </a:r>
            <a:r>
              <a:rPr lang="nb-NO" sz="1600" dirty="0" err="1" smtClean="0"/>
              <a:t>vedk</a:t>
            </a:r>
            <a:r>
              <a:rPr lang="nb-NO" sz="1600" dirty="0" smtClean="0"/>
              <a:t> organ. Unntak</a:t>
            </a:r>
            <a:r>
              <a:rPr lang="nb-NO" sz="1600" baseline="0" dirty="0" smtClean="0"/>
              <a:t> </a:t>
            </a:r>
            <a:r>
              <a:rPr lang="nb-NO" sz="1600" baseline="0" dirty="0" err="1" smtClean="0"/>
              <a:t>frå</a:t>
            </a:r>
            <a:r>
              <a:rPr lang="nb-NO" sz="1600" baseline="0" dirty="0" smtClean="0"/>
              <a:t> denne § må </a:t>
            </a:r>
            <a:r>
              <a:rPr lang="nb-NO" sz="1600" baseline="0" dirty="0" err="1" smtClean="0"/>
              <a:t>heimlast</a:t>
            </a:r>
            <a:r>
              <a:rPr lang="nb-NO" sz="1600" baseline="0" dirty="0" smtClean="0"/>
              <a:t> i lov. </a:t>
            </a:r>
            <a:endParaRPr lang="nb-NO" sz="1600" dirty="0" smtClean="0"/>
          </a:p>
          <a:p>
            <a:endParaRPr lang="nb-NO" sz="1600" dirty="0" smtClean="0"/>
          </a:p>
          <a:p>
            <a:r>
              <a:rPr lang="nb-NO" sz="1600" dirty="0" smtClean="0"/>
              <a:t>OL § 18 Vurdere om </a:t>
            </a:r>
            <a:r>
              <a:rPr lang="nb-NO" sz="1600" dirty="0" err="1" smtClean="0"/>
              <a:t>ein</a:t>
            </a:r>
            <a:r>
              <a:rPr lang="nb-NO" sz="1600" dirty="0" smtClean="0"/>
              <a:t> skal </a:t>
            </a:r>
            <a:r>
              <a:rPr lang="nb-NO" sz="1600" dirty="0" err="1" smtClean="0"/>
              <a:t>gje</a:t>
            </a:r>
            <a:r>
              <a:rPr lang="nb-NO" sz="1600" dirty="0" smtClean="0"/>
              <a:t> innsyn når det er høve til å </a:t>
            </a:r>
            <a:r>
              <a:rPr lang="nb-NO" sz="1600" dirty="0" err="1" smtClean="0"/>
              <a:t>gjere</a:t>
            </a:r>
            <a:r>
              <a:rPr lang="nb-NO" sz="1600" dirty="0" smtClean="0"/>
              <a:t> unntak – omsyn til </a:t>
            </a:r>
            <a:r>
              <a:rPr lang="nb-NO" sz="1600" dirty="0" err="1" smtClean="0"/>
              <a:t>offentleg</a:t>
            </a:r>
            <a:r>
              <a:rPr lang="nb-NO" sz="1600" dirty="0" smtClean="0"/>
              <a:t> innsyn veg tyngre enn behov for unntak!</a:t>
            </a:r>
          </a:p>
          <a:p>
            <a:endParaRPr lang="nb-NO" sz="1600" dirty="0" smtClean="0"/>
          </a:p>
          <a:p>
            <a:r>
              <a:rPr lang="nb-NO" sz="1600" dirty="0" smtClean="0"/>
              <a:t>FL § 18 Partsinnsyn: </a:t>
            </a:r>
            <a:r>
              <a:rPr lang="nb-NO" sz="1600" dirty="0" err="1" smtClean="0"/>
              <a:t>Ein</a:t>
            </a:r>
            <a:r>
              <a:rPr lang="nb-NO" sz="1600" dirty="0" smtClean="0"/>
              <a:t> part har rett å </a:t>
            </a:r>
            <a:r>
              <a:rPr lang="nb-NO" sz="1600" dirty="0" err="1" smtClean="0"/>
              <a:t>gjere</a:t>
            </a:r>
            <a:r>
              <a:rPr lang="nb-NO" sz="1600" dirty="0" smtClean="0"/>
              <a:t> seg kjent med dokumenta i saka.</a:t>
            </a:r>
            <a:endParaRPr lang="nb-NO" sz="1400" dirty="0" smtClean="0"/>
          </a:p>
          <a:p>
            <a:r>
              <a:rPr lang="nb-NO" sz="14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457730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Plassholder for notater 2"/>
          <p:cNvSpPr txBox="1">
            <a:spLocks noGrp="1"/>
          </p:cNvSpPr>
          <p:nvPr>
            <p:ph type="body" sz="quarter" idx="1"/>
          </p:nvPr>
        </p:nvSpPr>
        <p:spPr>
          <a:xfrm>
            <a:off x="755224" y="5633938"/>
            <a:ext cx="6047640" cy="3754874"/>
          </a:xfrm>
        </p:spPr>
        <p:txBody>
          <a:bodyPr>
            <a:spAutoFit/>
          </a:bodyPr>
          <a:lstStyle/>
          <a:p>
            <a:pPr lvl="0"/>
            <a:r>
              <a:rPr lang="nb-NO" sz="1600" dirty="0" smtClean="0"/>
              <a:t>Du som sakshands. må kjenna</a:t>
            </a:r>
            <a:r>
              <a:rPr lang="nb-NO" sz="1600" baseline="0" dirty="0" smtClean="0"/>
              <a:t> til </a:t>
            </a:r>
            <a:r>
              <a:rPr lang="nb-NO" sz="1600" baseline="0" dirty="0" err="1" smtClean="0"/>
              <a:t>habilitetsreglane</a:t>
            </a:r>
            <a:r>
              <a:rPr lang="nb-NO" sz="1600" baseline="0" dirty="0" smtClean="0"/>
              <a:t>, </a:t>
            </a:r>
            <a:r>
              <a:rPr lang="nb-NO" sz="1600" baseline="0" dirty="0" err="1" smtClean="0"/>
              <a:t>meir</a:t>
            </a:r>
            <a:r>
              <a:rPr lang="nb-NO" sz="1600" baseline="0" dirty="0" smtClean="0"/>
              <a:t> om dette finn du i FL §6.</a:t>
            </a:r>
            <a:endParaRPr lang="nb-NO" sz="1600" dirty="0" smtClean="0"/>
          </a:p>
          <a:p>
            <a:pPr lvl="0"/>
            <a:r>
              <a:rPr lang="nb-NO" sz="1600" i="1" dirty="0" smtClean="0"/>
              <a:t>(Habilitet </a:t>
            </a:r>
            <a:r>
              <a:rPr lang="nb-NO" sz="1600" i="1" dirty="0"/>
              <a:t>– </a:t>
            </a:r>
            <a:r>
              <a:rPr lang="nb-NO" sz="1600" i="1" dirty="0" err="1"/>
              <a:t>Saksh.samar</a:t>
            </a:r>
            <a:r>
              <a:rPr lang="nb-NO" sz="1600" i="1" dirty="0"/>
              <a:t> må kjenne til krav om habilitet – </a:t>
            </a:r>
            <a:r>
              <a:rPr lang="nb-NO" sz="1600" i="1" dirty="0" smtClean="0"/>
              <a:t>Dersom </a:t>
            </a:r>
            <a:r>
              <a:rPr lang="nb-NO" sz="1600" i="1" dirty="0" err="1" smtClean="0"/>
              <a:t>ein</a:t>
            </a:r>
            <a:r>
              <a:rPr lang="nb-NO" sz="1600" i="1" dirty="0" smtClean="0"/>
              <a:t> </a:t>
            </a:r>
            <a:r>
              <a:rPr lang="nb-NO" sz="1600" i="1" dirty="0" err="1" smtClean="0"/>
              <a:t>td</a:t>
            </a:r>
            <a:r>
              <a:rPr lang="nb-NO" sz="1600" i="1" dirty="0" smtClean="0"/>
              <a:t>. </a:t>
            </a:r>
            <a:r>
              <a:rPr lang="nb-NO" sz="1600" i="1" dirty="0" err="1" smtClean="0"/>
              <a:t>sjølv</a:t>
            </a:r>
            <a:r>
              <a:rPr lang="nb-NO" sz="1600" i="1" dirty="0" smtClean="0"/>
              <a:t> er part i ei sak, slektskap, </a:t>
            </a:r>
            <a:r>
              <a:rPr lang="nb-NO" sz="1600" i="1" dirty="0" err="1" smtClean="0"/>
              <a:t>sit</a:t>
            </a:r>
            <a:r>
              <a:rPr lang="nb-NO" sz="1600" i="1" dirty="0" smtClean="0"/>
              <a:t> i styre/leiing</a:t>
            </a:r>
            <a:r>
              <a:rPr lang="nb-NO" sz="1600" i="1" baseline="0" dirty="0" smtClean="0"/>
              <a:t> i firma involvert - er</a:t>
            </a:r>
            <a:r>
              <a:rPr lang="nb-NO" sz="1600" i="1" dirty="0" smtClean="0"/>
              <a:t> </a:t>
            </a:r>
            <a:r>
              <a:rPr lang="nb-NO" sz="1600" i="1" dirty="0" err="1" smtClean="0"/>
              <a:t>ein</a:t>
            </a:r>
            <a:r>
              <a:rPr lang="nb-NO" sz="1600" i="1" dirty="0" smtClean="0"/>
              <a:t> ugild </a:t>
            </a:r>
            <a:r>
              <a:rPr lang="nb-NO" sz="1600" i="1" dirty="0"/>
              <a:t>til å </a:t>
            </a:r>
            <a:r>
              <a:rPr lang="nb-NO" sz="1600" i="1" dirty="0" err="1" smtClean="0"/>
              <a:t>tilretteleggje</a:t>
            </a:r>
            <a:r>
              <a:rPr lang="nb-NO" sz="1600" i="1" baseline="0" dirty="0"/>
              <a:t> </a:t>
            </a:r>
            <a:r>
              <a:rPr lang="nb-NO" sz="1600" i="1" dirty="0" smtClean="0"/>
              <a:t>grunnlaget </a:t>
            </a:r>
            <a:r>
              <a:rPr lang="nb-NO" sz="1600" i="1" dirty="0"/>
              <a:t>for/treffe </a:t>
            </a:r>
            <a:r>
              <a:rPr lang="nb-NO" sz="1600" i="1" dirty="0" err="1"/>
              <a:t>ein</a:t>
            </a:r>
            <a:r>
              <a:rPr lang="nb-NO" sz="1600" i="1" dirty="0"/>
              <a:t> </a:t>
            </a:r>
            <a:r>
              <a:rPr lang="nb-NO" sz="1600" i="1" dirty="0" smtClean="0"/>
              <a:t>avgjersle i ei sak.)</a:t>
            </a:r>
          </a:p>
          <a:p>
            <a:pPr lvl="0"/>
            <a:endParaRPr lang="nb-NO" sz="1600" i="1" dirty="0"/>
          </a:p>
          <a:p>
            <a:r>
              <a:rPr lang="nb-NO" sz="1600" dirty="0" smtClean="0"/>
              <a:t>Som </a:t>
            </a:r>
            <a:r>
              <a:rPr lang="nb-NO" sz="1600" dirty="0" err="1" smtClean="0"/>
              <a:t>sakshandsamar</a:t>
            </a:r>
            <a:r>
              <a:rPr lang="nb-NO" sz="1600" dirty="0" smtClean="0"/>
              <a:t> har du også plikt til å rettleie</a:t>
            </a:r>
            <a:r>
              <a:rPr lang="nb-NO" sz="1600" baseline="0" dirty="0" smtClean="0"/>
              <a:t> </a:t>
            </a:r>
            <a:r>
              <a:rPr lang="nb-NO" sz="1600" baseline="0" dirty="0" err="1" smtClean="0"/>
              <a:t>partar</a:t>
            </a:r>
            <a:r>
              <a:rPr lang="nb-NO" sz="1600" baseline="0" dirty="0" smtClean="0"/>
              <a:t> og andre interesserte, sjå FL §11.</a:t>
            </a:r>
            <a:endParaRPr lang="nb-NO" sz="1600" dirty="0"/>
          </a:p>
          <a:p>
            <a:r>
              <a:rPr lang="nb-NO" sz="1600" i="1" dirty="0" smtClean="0"/>
              <a:t>(FL § 11 Rettleiingsplikt -</a:t>
            </a:r>
            <a:r>
              <a:rPr lang="nb-NO" sz="1600" i="1" baseline="0" dirty="0" smtClean="0"/>
              <a:t> </a:t>
            </a:r>
            <a:r>
              <a:rPr lang="nb-NO" sz="1600" i="1" dirty="0" err="1" smtClean="0"/>
              <a:t>gje</a:t>
            </a:r>
            <a:r>
              <a:rPr lang="nb-NO" sz="1600" i="1" dirty="0" smtClean="0"/>
              <a:t> parter og andre interesserte høve til å i vareta si interesse i bestemte saker på best </a:t>
            </a:r>
            <a:r>
              <a:rPr lang="nb-NO" sz="1600" i="1" dirty="0" err="1" smtClean="0"/>
              <a:t>mogleg</a:t>
            </a:r>
            <a:r>
              <a:rPr lang="nb-NO" sz="1600" i="1" dirty="0" smtClean="0"/>
              <a:t> vis - vise til lover, forskrifter, </a:t>
            </a:r>
            <a:r>
              <a:rPr lang="nb-NO" sz="1600" i="1" dirty="0" err="1" smtClean="0"/>
              <a:t>rettar</a:t>
            </a:r>
            <a:r>
              <a:rPr lang="nb-NO" sz="1600" i="1" dirty="0" smtClean="0"/>
              <a:t>, plikter, </a:t>
            </a:r>
            <a:r>
              <a:rPr lang="nb-NO" sz="1600" i="1" dirty="0" err="1" smtClean="0"/>
              <a:t>saksh.sam.reglar</a:t>
            </a:r>
            <a:r>
              <a:rPr lang="nb-NO" sz="1600" i="1" dirty="0" smtClean="0"/>
              <a:t>, </a:t>
            </a:r>
            <a:r>
              <a:rPr lang="nb-NO" sz="1600" i="1" dirty="0" err="1" smtClean="0"/>
              <a:t>vanleg</a:t>
            </a:r>
            <a:r>
              <a:rPr lang="nb-NO" sz="1600" i="1" dirty="0" smtClean="0"/>
              <a:t> praksis </a:t>
            </a:r>
            <a:r>
              <a:rPr lang="nb-NO" sz="1600" i="1" dirty="0" err="1" smtClean="0"/>
              <a:t>osv</a:t>
            </a:r>
            <a:r>
              <a:rPr lang="nb-NO" sz="1600" i="1" dirty="0" smtClean="0"/>
              <a:t>)</a:t>
            </a:r>
          </a:p>
          <a:p>
            <a:endParaRPr lang="nb-NO" sz="1600" dirty="0" smtClean="0"/>
          </a:p>
          <a:p>
            <a:r>
              <a:rPr lang="nb-NO" sz="1600" dirty="0" smtClean="0"/>
              <a:t>Til slutt vil</a:t>
            </a:r>
            <a:r>
              <a:rPr lang="nb-NO" sz="1600" baseline="0" dirty="0" smtClean="0"/>
              <a:t> vi </a:t>
            </a:r>
            <a:r>
              <a:rPr lang="nb-NO" sz="1600" baseline="0" dirty="0" err="1" smtClean="0"/>
              <a:t>nemna</a:t>
            </a:r>
            <a:r>
              <a:rPr lang="nb-NO" sz="1600" baseline="0" dirty="0" smtClean="0"/>
              <a:t> teieplikta vår:</a:t>
            </a:r>
            <a:endParaRPr lang="nb-NO" sz="1600" dirty="0" smtClean="0"/>
          </a:p>
          <a:p>
            <a:r>
              <a:rPr lang="nb-NO" sz="1600" dirty="0" smtClean="0"/>
              <a:t>FL § 13 Teieplikt – </a:t>
            </a:r>
            <a:r>
              <a:rPr lang="nb-NO" sz="1600" dirty="0" err="1" smtClean="0"/>
              <a:t>Einkvar</a:t>
            </a:r>
            <a:r>
              <a:rPr lang="nb-NO" sz="1600" dirty="0" smtClean="0"/>
              <a:t> som utfører </a:t>
            </a:r>
            <a:r>
              <a:rPr lang="nb-NO" sz="1600" dirty="0" err="1" smtClean="0"/>
              <a:t>teneste</a:t>
            </a:r>
            <a:r>
              <a:rPr lang="nb-NO" sz="1600" dirty="0" smtClean="0"/>
              <a:t> eller arbeid for </a:t>
            </a:r>
            <a:r>
              <a:rPr lang="nb-NO" sz="1600" dirty="0" err="1" smtClean="0"/>
              <a:t>eit</a:t>
            </a:r>
            <a:r>
              <a:rPr lang="nb-NO" sz="1600" dirty="0" smtClean="0"/>
              <a:t> forv.org. </a:t>
            </a:r>
            <a:r>
              <a:rPr lang="nb-NO" sz="1600" dirty="0" err="1" smtClean="0"/>
              <a:t>pliktar</a:t>
            </a:r>
            <a:r>
              <a:rPr lang="nb-NO" sz="1600" dirty="0" smtClean="0"/>
              <a:t> å hindre at andre får tilgang eller kjennskap til det han i samband med </a:t>
            </a:r>
            <a:r>
              <a:rPr lang="nb-NO" sz="1600" dirty="0" err="1" smtClean="0"/>
              <a:t>tenesta</a:t>
            </a:r>
            <a:r>
              <a:rPr lang="nb-NO" sz="1600" dirty="0" smtClean="0"/>
              <a:t> eller arbeidet får vite om pers. </a:t>
            </a:r>
            <a:r>
              <a:rPr lang="nb-NO" sz="1600" dirty="0" err="1" smtClean="0"/>
              <a:t>forhold/forr.hemm</a:t>
            </a:r>
            <a:r>
              <a:rPr lang="nb-NO" sz="1600" dirty="0" smtClean="0"/>
              <a:t>.</a:t>
            </a:r>
          </a:p>
          <a:p>
            <a:endParaRPr lang="nb-NO" sz="1600" dirty="0" smtClean="0"/>
          </a:p>
          <a:p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13239792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16000" marR="0" indent="-216000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sz="2000" dirty="0" smtClean="0"/>
              <a:t>Denne kommunen har både papir- og elektronisk arkiv….</a:t>
            </a:r>
          </a:p>
          <a:p>
            <a:endParaRPr lang="nn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F53945D2-39AE-4801-BB3F-0C383B90CACF}" type="slidenum">
              <a:rPr lang="nn-NO" smtClean="0"/>
              <a:pPr lvl="0"/>
              <a:t>9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106257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vrundet rektangel 14"/>
          <p:cNvSpPr/>
          <p:nvPr/>
        </p:nvSpPr>
        <p:spPr>
          <a:xfrm>
            <a:off x="336021" y="362865"/>
            <a:ext cx="9405998" cy="683084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Avrundet rektangel 9"/>
          <p:cNvSpPr/>
          <p:nvPr/>
        </p:nvSpPr>
        <p:spPr>
          <a:xfrm>
            <a:off x="461474" y="478583"/>
            <a:ext cx="9157680" cy="3427053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tel 4"/>
          <p:cNvSpPr>
            <a:spLocks noGrp="1"/>
          </p:cNvSpPr>
          <p:nvPr>
            <p:ph type="ctrTitle"/>
          </p:nvPr>
        </p:nvSpPr>
        <p:spPr>
          <a:xfrm>
            <a:off x="796370" y="2006440"/>
            <a:ext cx="8568531" cy="2015913"/>
          </a:xfrm>
        </p:spPr>
        <p:txBody>
          <a:bodyPr lIns="50397" rIns="50397" bIns="50397"/>
          <a:lstStyle>
            <a:lvl1pPr algn="r">
              <a:defRPr sz="50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20" name="Undertittel 19"/>
          <p:cNvSpPr>
            <a:spLocks noGrp="1"/>
          </p:cNvSpPr>
          <p:nvPr>
            <p:ph type="subTitle" idx="1"/>
          </p:nvPr>
        </p:nvSpPr>
        <p:spPr>
          <a:xfrm>
            <a:off x="796370" y="4062065"/>
            <a:ext cx="8568531" cy="1007957"/>
          </a:xfrm>
        </p:spPr>
        <p:txBody>
          <a:bodyPr lIns="201589" tIns="0"/>
          <a:lstStyle>
            <a:lvl1pPr marL="40318" indent="0" algn="r">
              <a:spcBef>
                <a:spcPts val="0"/>
              </a:spcBef>
              <a:buNone/>
              <a:defRPr sz="2200">
                <a:solidFill>
                  <a:schemeClr val="bg2">
                    <a:shade val="25000"/>
                  </a:schemeClr>
                </a:solidFill>
              </a:defRPr>
            </a:lvl1pPr>
            <a:lvl2pPr marL="503972" indent="0" algn="ctr">
              <a:buNone/>
            </a:lvl2pPr>
            <a:lvl3pPr marL="1007943" indent="0" algn="ctr">
              <a:buNone/>
            </a:lvl3pPr>
            <a:lvl4pPr marL="1511915" indent="0" algn="ctr">
              <a:buNone/>
            </a:lvl4pPr>
            <a:lvl5pPr marL="2015886" indent="0" algn="ctr">
              <a:buNone/>
            </a:lvl5pPr>
            <a:lvl6pPr marL="2519858" indent="0" algn="ctr">
              <a:buNone/>
            </a:lvl6pPr>
            <a:lvl7pPr marL="3023829" indent="0" algn="ctr">
              <a:buNone/>
            </a:lvl7pPr>
            <a:lvl8pPr marL="3527801" indent="0" algn="ctr">
              <a:buNone/>
            </a:lvl8pPr>
            <a:lvl9pPr marL="4031772" indent="0" algn="ctr">
              <a:buNone/>
            </a:lvl9pPr>
            <a:extLst/>
          </a:lstStyle>
          <a:p>
            <a:r>
              <a:rPr kumimoji="0" lang="nb-NO" smtClean="0"/>
              <a:t>Klikk for å redigere undertittelstil i malen</a:t>
            </a:r>
            <a:endParaRPr kumimoji="0" lang="en-US"/>
          </a:p>
        </p:txBody>
      </p:sp>
      <p:sp>
        <p:nvSpPr>
          <p:cNvPr id="19" name="Plassholder for dato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lvl="0"/>
            <a:fld id="{08681A0F-4FDD-4726-A9D9-E4DC982F23A4}" type="datetime1">
              <a:rPr lang="nb-NO" smtClean="0"/>
              <a:pPr lvl="0"/>
              <a:t>25.03.2014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lvl="0"/>
            <a:r>
              <a:rPr lang="nb-NO" smtClean="0"/>
              <a:t>Gruppe 10 - Eva, Inga, Monica og Lillian</a:t>
            </a:r>
            <a:endParaRPr lang="nb-NO"/>
          </a:p>
        </p:txBody>
      </p:sp>
      <p:sp>
        <p:nvSpPr>
          <p:cNvPr id="11" name="Plassholder for lysbildenumm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lvl="0"/>
            <a:fld id="{FDCA08D8-136C-4791-BB2B-C7C69955A759}" type="slidenum">
              <a:rPr lang="nb-NO" smtClean="0"/>
              <a:pPr lvl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54435" y="5493364"/>
            <a:ext cx="9022159" cy="1159150"/>
          </a:xfrm>
        </p:spPr>
        <p:txBody>
          <a:bodyPr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554435" y="584615"/>
            <a:ext cx="9022159" cy="461644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lvl="0"/>
            <a:fld id="{47F6FF78-9EC9-47FB-8F38-3A42429ABB1D}" type="datetime1">
              <a:rPr lang="nb-NO" smtClean="0"/>
              <a:pPr lvl="0"/>
              <a:t>25.03.2014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lvl="0"/>
            <a:r>
              <a:rPr lang="nb-NO" smtClean="0"/>
              <a:t>Gruppe 10 - Eva, Inga, Monica og Lillian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lvl="0"/>
            <a:fld id="{1894BA58-546A-4EB9-8B4D-9C62BCFACB9E}" type="slidenum">
              <a:rPr lang="nb-NO" smtClean="0"/>
              <a:pPr lvl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7308453" y="587980"/>
            <a:ext cx="2184135" cy="5795750"/>
          </a:xfrm>
        </p:spPr>
        <p:txBody>
          <a:bodyPr vert="eaVert"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588037" y="587977"/>
            <a:ext cx="6552406" cy="57957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lvl="0"/>
            <a:fld id="{9DC10A73-20D8-440D-8E05-F8A2C4196275}" type="datetime1">
              <a:rPr lang="nb-NO" smtClean="0"/>
              <a:pPr lvl="0"/>
              <a:t>25.03.2014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lvl="0"/>
            <a:r>
              <a:rPr lang="nb-NO" smtClean="0"/>
              <a:t>Gruppe 10 - Eva, Inga, Monica og Lillian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lvl="0"/>
            <a:fld id="{5BBB52E2-C105-41AA-947A-8B88BE60AAE3}" type="slidenum">
              <a:rPr lang="nb-NO" smtClean="0"/>
              <a:pPr lvl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7A006-9B1F-4D48-A878-27315655F1A3}" type="datetime1">
              <a:rPr lang="nb-NO" smtClean="0"/>
              <a:pPr/>
              <a:t>25.03.2014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Gruppe 10 - Eva, Inga, Monica og Lillian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D7567-1038-4774-A8D9-53982DAB5E31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54989-C379-46F1-B4E0-52B50F97C681}" type="datetime1">
              <a:rPr lang="nb-NO" smtClean="0"/>
              <a:pPr/>
              <a:t>25.03.2014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Gruppe 10 - Eva, Inga, Monica og Lillian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D7567-1038-4774-A8D9-53982DAB5E31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9A55-6C8E-4FAC-9F09-4D6F9B46C686}" type="datetime1">
              <a:rPr lang="nb-NO" smtClean="0"/>
              <a:pPr/>
              <a:t>25.03.2014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Gruppe 10 - Eva, Inga, Monica og Lillian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D7567-1038-4774-A8D9-53982DAB5E31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DBE64-A068-4E84-876F-25149AC58488}" type="datetime1">
              <a:rPr lang="nb-NO" smtClean="0"/>
              <a:pPr/>
              <a:t>25.03.2014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Gruppe 10 - Eva, Inga, Monica og Lillian</a:t>
            </a:r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D7567-1038-4774-A8D9-53982DAB5E31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2055B-C3EB-4DF6-8742-0F034FB55CE0}" type="datetime1">
              <a:rPr lang="nb-NO" smtClean="0"/>
              <a:pPr/>
              <a:t>25.03.2014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Gruppe 10 - Eva, Inga, Monica og Lillian</a:t>
            </a:r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D7567-1038-4774-A8D9-53982DAB5E31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95981-E2E4-4351-95A0-DEB76FF3AA3D}" type="datetime1">
              <a:rPr lang="nb-NO" smtClean="0"/>
              <a:pPr/>
              <a:t>25.03.2014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Gruppe 10 - Eva, Inga, Monica og Lillian</a:t>
            </a:r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D7567-1038-4774-A8D9-53982DAB5E31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7ACAE-023F-4A89-A1B4-D6F65BEA75B1}" type="datetime1">
              <a:rPr lang="nb-NO" smtClean="0"/>
              <a:pPr/>
              <a:t>25.03.2014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Gruppe 10 - Eva, Inga, Monica og Lillian</a:t>
            </a:r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D7567-1038-4774-A8D9-53982DAB5E31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13688-65C0-4D90-B0A5-2BEF4D163389}" type="datetime1">
              <a:rPr lang="nb-NO" smtClean="0"/>
              <a:pPr/>
              <a:t>25.03.2014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Gruppe 10 - Eva, Inga, Monica og Lillian</a:t>
            </a:r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D7567-1038-4774-A8D9-53982DAB5E31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54435" y="5493364"/>
            <a:ext cx="9022159" cy="1159150"/>
          </a:xfrm>
        </p:spPr>
        <p:txBody>
          <a:bodyPr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54435" y="584615"/>
            <a:ext cx="9022159" cy="461644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lvl="0"/>
            <a:fld id="{46618634-9DC7-4C60-B287-43846C14DE98}" type="datetime1">
              <a:rPr lang="nb-NO" smtClean="0"/>
              <a:pPr lvl="0"/>
              <a:t>25.03.2014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lvl="0"/>
            <a:r>
              <a:rPr lang="nb-NO" smtClean="0"/>
              <a:t>Gruppe 10 - Eva, Inga, Monica og Lillian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lvl="0"/>
            <a:fld id="{72D62F55-C7A3-437D-90C2-502584C05470}" type="slidenum">
              <a:rPr lang="nb-NO" smtClean="0"/>
              <a:pPr lvl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16BE6-2523-40C9-A210-82195856DF5A}" type="datetime1">
              <a:rPr lang="nb-NO" smtClean="0"/>
              <a:pPr/>
              <a:t>25.03.2014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Gruppe 10 - Eva, Inga, Monica og Lillian</a:t>
            </a:r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D7567-1038-4774-A8D9-53982DAB5E31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B2EB2-210B-41DA-87FB-F933F167119E}" type="datetime1">
              <a:rPr lang="nb-NO" smtClean="0"/>
              <a:pPr/>
              <a:t>25.03.2014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Gruppe 10 - Eva, Inga, Monica og Lillian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D7567-1038-4774-A8D9-53982DAB5E31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631F4-4FDA-4FBD-84FC-56AAF931B844}" type="datetime1">
              <a:rPr lang="nb-NO" smtClean="0"/>
              <a:pPr/>
              <a:t>25.03.2014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Gruppe 10 - Eva, Inga, Monica og Lillian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D7567-1038-4774-A8D9-53982DAB5E31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vrundet rektangel 13"/>
          <p:cNvSpPr/>
          <p:nvPr/>
        </p:nvSpPr>
        <p:spPr>
          <a:xfrm>
            <a:off x="336021" y="362865"/>
            <a:ext cx="9405998" cy="683084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vrundet rektangel 10"/>
          <p:cNvSpPr/>
          <p:nvPr/>
        </p:nvSpPr>
        <p:spPr>
          <a:xfrm>
            <a:off x="461474" y="478584"/>
            <a:ext cx="9157680" cy="4785511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16317" y="5432886"/>
            <a:ext cx="9022159" cy="745888"/>
          </a:xfrm>
        </p:spPr>
        <p:txBody>
          <a:bodyPr lIns="100794" bIns="0" anchor="b"/>
          <a:lstStyle>
            <a:lvl1pPr algn="l">
              <a:buNone/>
              <a:defRPr sz="40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516317" y="6199952"/>
            <a:ext cx="9022159" cy="463660"/>
          </a:xfrm>
        </p:spPr>
        <p:txBody>
          <a:bodyPr lIns="131033" tIns="0" anchor="t"/>
          <a:lstStyle>
            <a:lvl1pPr marL="0" marR="40318" indent="0" algn="l">
              <a:spcBef>
                <a:spcPts val="0"/>
              </a:spcBef>
              <a:spcAft>
                <a:spcPts val="0"/>
              </a:spcAft>
              <a:buNone/>
              <a:defRPr sz="20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lvl="0"/>
            <a:fld id="{CBD42BDF-BBB5-4333-9C37-E64F94302D93}" type="datetime1">
              <a:rPr lang="nb-NO" smtClean="0"/>
              <a:pPr lvl="0"/>
              <a:t>25.03.2014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lvl="0"/>
            <a:r>
              <a:rPr lang="nb-NO" smtClean="0"/>
              <a:t>Gruppe 10 - Eva, Inga, Monica og Lillian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lvl="0"/>
            <a:fld id="{CE7336CA-A436-43B6-A18C-585B9A7D0B0B}" type="slidenum">
              <a:rPr lang="nb-NO" smtClean="0"/>
              <a:pPr lvl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567037" y="584615"/>
            <a:ext cx="4334669" cy="4838192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5242454" y="584615"/>
            <a:ext cx="4334669" cy="4838192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lvl="0"/>
            <a:fld id="{23F71A3E-A348-4CEC-8D76-23DB9ACC0FD1}" type="datetime1">
              <a:rPr lang="nb-NO" smtClean="0"/>
              <a:pPr lvl="0"/>
              <a:t>25.03.2014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lvl="0"/>
            <a:r>
              <a:rPr lang="nb-NO" smtClean="0"/>
              <a:t>Gruppe 10 - Eva, Inga, Monica og Lillian</a:t>
            </a:r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lvl="0"/>
            <a:fld id="{B9F38BF5-B1CA-4B33-B5BF-B707AF15A47A}" type="slidenum">
              <a:rPr lang="nb-NO" smtClean="0"/>
              <a:pPr lvl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54435" y="5493364"/>
            <a:ext cx="9022159" cy="115915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69422" y="638723"/>
            <a:ext cx="4334669" cy="873212"/>
          </a:xfrm>
        </p:spPr>
        <p:txBody>
          <a:bodyPr lIns="161271" anchor="ctr"/>
          <a:lstStyle>
            <a:lvl1pPr marL="0" indent="0" algn="l">
              <a:buNone/>
              <a:defRPr sz="2600" b="1">
                <a:solidFill>
                  <a:schemeClr val="tx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3"/>
          </p:nvPr>
        </p:nvSpPr>
        <p:spPr>
          <a:xfrm>
            <a:off x="5128693" y="638723"/>
            <a:ext cx="4334669" cy="873212"/>
          </a:xfrm>
        </p:spPr>
        <p:txBody>
          <a:bodyPr lIns="151191" anchor="ctr"/>
          <a:lstStyle>
            <a:lvl1pPr marL="0" indent="0" algn="l">
              <a:buNone/>
              <a:defRPr sz="2600" b="1">
                <a:solidFill>
                  <a:schemeClr val="tx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5" name="Plassholder for innhold 4"/>
          <p:cNvSpPr>
            <a:spLocks noGrp="1"/>
          </p:cNvSpPr>
          <p:nvPr>
            <p:ph sz="quarter" idx="2"/>
          </p:nvPr>
        </p:nvSpPr>
        <p:spPr>
          <a:xfrm>
            <a:off x="669422" y="1595931"/>
            <a:ext cx="4334669" cy="3847035"/>
          </a:xfrm>
        </p:spPr>
        <p:txBody>
          <a:bodyPr anchor="t"/>
          <a:lstStyle>
            <a:lvl1pPr algn="l">
              <a:defRPr sz="2600"/>
            </a:lvl1pPr>
            <a:lvl2pPr algn="l">
              <a:defRPr sz="2200"/>
            </a:lvl2pPr>
            <a:lvl3pPr algn="l">
              <a:defRPr sz="2000"/>
            </a:lvl3pPr>
            <a:lvl4pPr algn="l">
              <a:defRPr sz="1800"/>
            </a:lvl4pPr>
            <a:lvl5pPr algn="l">
              <a:defRPr sz="1800"/>
            </a:lvl5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5128693" y="1595931"/>
            <a:ext cx="4334669" cy="3847035"/>
          </a:xfrm>
        </p:spPr>
        <p:txBody>
          <a:bodyPr anchor="t"/>
          <a:lstStyle>
            <a:lvl1pPr algn="l">
              <a:defRPr sz="2600"/>
            </a:lvl1pPr>
            <a:lvl2pPr algn="l">
              <a:defRPr sz="2200"/>
            </a:lvl2pPr>
            <a:lvl3pPr algn="l">
              <a:defRPr sz="2000"/>
            </a:lvl3pPr>
            <a:lvl4pPr algn="l">
              <a:defRPr sz="1800"/>
            </a:lvl4pPr>
            <a:lvl5pPr algn="l">
              <a:defRPr sz="1800"/>
            </a:lvl5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lvl="0"/>
            <a:fld id="{8BC70F37-403A-45AD-8699-75CD5F4686E3}" type="datetime1">
              <a:rPr lang="nb-NO" smtClean="0"/>
              <a:pPr lvl="0"/>
              <a:t>25.03.2014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lvl="0"/>
            <a:r>
              <a:rPr lang="nb-NO" smtClean="0"/>
              <a:t>Gruppe 10 - Eva, Inga, Monica og Lillian</a:t>
            </a:r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lvl="0"/>
            <a:fld id="{C79EA9DC-E531-4B01-B25C-AA1BF9A6F1A6}" type="slidenum">
              <a:rPr lang="nb-NO" smtClean="0"/>
              <a:pPr lvl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lvl="0"/>
            <a:fld id="{BB8795AF-B2C4-4B1A-95FD-2E98C0FAD774}" type="datetime1">
              <a:rPr lang="nb-NO" smtClean="0"/>
              <a:pPr lvl="0"/>
              <a:t>25.03.2014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lvl="0"/>
            <a:r>
              <a:rPr lang="nb-NO" smtClean="0"/>
              <a:t>Gruppe 10 - Eva, Inga, Monica og Lillian</a:t>
            </a:r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lvl="0"/>
            <a:fld id="{F85E9F3E-CF60-43D7-A6F9-C1F54C9EC271}" type="slidenum">
              <a:rPr lang="nb-NO" smtClean="0"/>
              <a:pPr lvl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vrundet rektangel 6"/>
          <p:cNvSpPr/>
          <p:nvPr/>
        </p:nvSpPr>
        <p:spPr>
          <a:xfrm>
            <a:off x="336021" y="362865"/>
            <a:ext cx="9405998" cy="683084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lvl="0"/>
            <a:fld id="{8995700F-5286-4DAA-9EBA-135DAC8CE71F}" type="datetime1">
              <a:rPr lang="nb-NO" smtClean="0"/>
              <a:pPr lvl="0"/>
              <a:t>25.03.2014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lvl="0"/>
            <a:r>
              <a:rPr lang="nb-NO" smtClean="0"/>
              <a:t>Gruppe 10 - Eva, Inga, Monica og Lillian</a:t>
            </a:r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lvl="0"/>
            <a:fld id="{E2D1F28C-00B8-448C-B66C-DC7E19631987}" type="slidenum">
              <a:rPr lang="nb-NO" smtClean="0"/>
              <a:pPr lvl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106125" y="587975"/>
            <a:ext cx="3276203" cy="1007957"/>
          </a:xfrm>
        </p:spPr>
        <p:txBody>
          <a:bodyPr anchor="b"/>
          <a:lstStyle>
            <a:lvl1pPr algn="l">
              <a:buNone/>
              <a:defRPr sz="24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2"/>
          </p:nvPr>
        </p:nvSpPr>
        <p:spPr>
          <a:xfrm>
            <a:off x="6106194" y="1595933"/>
            <a:ext cx="3276203" cy="4636460"/>
          </a:xfrm>
        </p:spPr>
        <p:txBody>
          <a:bodyPr lIns="100794"/>
          <a:lstStyle>
            <a:lvl1pPr marL="20159" marR="20159" indent="0">
              <a:spcBef>
                <a:spcPts val="0"/>
              </a:spcBef>
              <a:buNone/>
              <a:defRPr sz="1500">
                <a:solidFill>
                  <a:schemeClr val="tx1"/>
                </a:solidFill>
              </a:defRPr>
            </a:lvl1pPr>
            <a:lvl2pPr>
              <a:buNone/>
              <a:defRPr sz="1300">
                <a:solidFill>
                  <a:schemeClr val="tx1"/>
                </a:solidFill>
              </a:defRPr>
            </a:lvl2pPr>
            <a:lvl3pPr>
              <a:buNone/>
              <a:defRPr sz="1100">
                <a:solidFill>
                  <a:schemeClr val="tx1"/>
                </a:solidFill>
              </a:defRPr>
            </a:lvl3pPr>
            <a:lvl4pPr>
              <a:buNone/>
              <a:defRPr sz="1000">
                <a:solidFill>
                  <a:schemeClr val="tx1"/>
                </a:solidFill>
              </a:defRPr>
            </a:lvl4pPr>
            <a:lvl5pPr>
              <a:buNone/>
              <a:defRPr sz="10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1"/>
          </p:nvPr>
        </p:nvSpPr>
        <p:spPr>
          <a:xfrm>
            <a:off x="839360" y="1025312"/>
            <a:ext cx="5100019" cy="5207778"/>
          </a:xfrm>
        </p:spPr>
        <p:txBody>
          <a:bodyPr/>
          <a:lstStyle>
            <a:lvl1pPr>
              <a:defRPr sz="3100">
                <a:solidFill>
                  <a:schemeClr val="tx1"/>
                </a:solidFill>
              </a:defRPr>
            </a:lvl1pPr>
            <a:lvl2pPr>
              <a:defRPr sz="2900">
                <a:solidFill>
                  <a:schemeClr val="tx1"/>
                </a:solidFill>
              </a:defRPr>
            </a:lvl2pPr>
            <a:lvl3pPr>
              <a:defRPr sz="2600">
                <a:solidFill>
                  <a:schemeClr val="tx1"/>
                </a:solidFill>
              </a:defRPr>
            </a:lvl3pPr>
            <a:lvl4pPr>
              <a:defRPr sz="2200">
                <a:solidFill>
                  <a:schemeClr val="tx1"/>
                </a:solidFill>
              </a:defRPr>
            </a:lvl4pPr>
            <a:lvl5pPr>
              <a:defRPr sz="22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lvl="0"/>
            <a:fld id="{C5568972-380B-4837-ABCF-CAEE17F4AC85}" type="datetime1">
              <a:rPr lang="nb-NO" smtClean="0"/>
              <a:pPr lvl="0"/>
              <a:t>25.03.2014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lvl="0"/>
            <a:r>
              <a:rPr lang="nb-NO" smtClean="0"/>
              <a:t>Gruppe 10 - Eva, Inga, Monica og Lillian</a:t>
            </a:r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lvl="0"/>
            <a:fld id="{23DD9666-6DED-4289-885D-4C3BCDC235D6}" type="slidenum">
              <a:rPr lang="nb-NO" smtClean="0"/>
              <a:pPr lvl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vrundet rektangel 14"/>
          <p:cNvSpPr/>
          <p:nvPr/>
        </p:nvSpPr>
        <p:spPr>
          <a:xfrm>
            <a:off x="336021" y="362865"/>
            <a:ext cx="9405998" cy="683084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vrund ett hjørne i rektangel 10"/>
          <p:cNvSpPr/>
          <p:nvPr/>
        </p:nvSpPr>
        <p:spPr>
          <a:xfrm>
            <a:off x="7056438" y="478583"/>
            <a:ext cx="2562716" cy="4787794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04031" y="5524864"/>
            <a:ext cx="9072563" cy="1159150"/>
          </a:xfrm>
        </p:spPr>
        <p:txBody>
          <a:bodyPr anchor="t"/>
          <a:lstStyle>
            <a:lvl1pPr algn="l">
              <a:buNone/>
              <a:defRPr sz="40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 bwMode="grayWhite">
          <a:xfrm>
            <a:off x="7124691" y="587975"/>
            <a:ext cx="2469753" cy="4642377"/>
          </a:xfrm>
        </p:spPr>
        <p:txBody>
          <a:bodyPr lIns="100794"/>
          <a:lstStyle>
            <a:lvl1pPr marL="50397" indent="0" algn="l">
              <a:spcBef>
                <a:spcPts val="0"/>
              </a:spcBef>
              <a:buNone/>
              <a:defRPr sz="1500">
                <a:solidFill>
                  <a:srgbClr val="FFFFFF"/>
                </a:solidFill>
              </a:defRPr>
            </a:lvl1pPr>
            <a:lvl2pPr>
              <a:defRPr sz="1300">
                <a:solidFill>
                  <a:srgbClr val="FFFFFF"/>
                </a:solidFill>
              </a:defRPr>
            </a:lvl2pPr>
            <a:lvl3pPr>
              <a:defRPr sz="1100">
                <a:solidFill>
                  <a:srgbClr val="FFFFFF"/>
                </a:solidFill>
              </a:defRPr>
            </a:lvl3pPr>
            <a:lvl4pPr>
              <a:defRPr sz="1000">
                <a:solidFill>
                  <a:srgbClr val="FFFFFF"/>
                </a:solidFill>
              </a:defRPr>
            </a:lvl4pPr>
            <a:lvl5pPr>
              <a:defRPr sz="10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lvl="0"/>
            <a:fld id="{B1C25A2E-C10F-40F1-8ACB-9816A33DD2E0}" type="datetime1">
              <a:rPr lang="nb-NO" smtClean="0"/>
              <a:pPr lvl="0"/>
              <a:t>25.03.2014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lvl="0"/>
            <a:r>
              <a:rPr lang="nb-NO" smtClean="0"/>
              <a:t>Gruppe 10 - Eva, Inga, Monica og Lillian</a:t>
            </a:r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lvl="0"/>
            <a:fld id="{44CA88D8-180D-43F5-A396-952F2FD9B2C4}" type="slidenum">
              <a:rPr lang="nb-NO" smtClean="0"/>
              <a:pPr lvl="0"/>
              <a:t>‹#›</a:t>
            </a:fld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464652" y="480354"/>
            <a:ext cx="6532245" cy="4787794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500"/>
            </a:lvl1pPr>
            <a:extLst/>
          </a:lstStyle>
          <a:p>
            <a:r>
              <a:rPr kumimoji="0" lang="nb-NO" smtClean="0"/>
              <a:t>Klikk ikonet for å legge til et bilde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vrundet rektangel 6"/>
          <p:cNvSpPr/>
          <p:nvPr/>
        </p:nvSpPr>
        <p:spPr>
          <a:xfrm>
            <a:off x="336021" y="362865"/>
            <a:ext cx="9405998" cy="683084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Avrundet rektangel 8"/>
          <p:cNvSpPr/>
          <p:nvPr/>
        </p:nvSpPr>
        <p:spPr>
          <a:xfrm>
            <a:off x="461474" y="478583"/>
            <a:ext cx="9157680" cy="604774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Plassholder for tittel 12"/>
          <p:cNvSpPr>
            <a:spLocks noGrp="1"/>
          </p:cNvSpPr>
          <p:nvPr>
            <p:ph type="title"/>
          </p:nvPr>
        </p:nvSpPr>
        <p:spPr>
          <a:xfrm>
            <a:off x="554435" y="5495690"/>
            <a:ext cx="9022159" cy="1159150"/>
          </a:xfrm>
          <a:prstGeom prst="rect">
            <a:avLst/>
          </a:prstGeom>
        </p:spPr>
        <p:txBody>
          <a:bodyPr vert="horz" lIns="100794" tIns="50397" rIns="100794" bIns="50397" anchor="b">
            <a:normAutofit/>
          </a:bodyPr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idx="1"/>
          </p:nvPr>
        </p:nvSpPr>
        <p:spPr>
          <a:xfrm>
            <a:off x="554435" y="584615"/>
            <a:ext cx="9022159" cy="4616442"/>
          </a:xfrm>
          <a:prstGeom prst="rect">
            <a:avLst/>
          </a:prstGeom>
        </p:spPr>
        <p:txBody>
          <a:bodyPr vert="horz" lIns="201589" tIns="100794" rIns="100794" bIns="50397">
            <a:normAutofit/>
          </a:bodyPr>
          <a:lstStyle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  <a:p>
            <a:pPr lvl="1" eaLnBrk="1" latinLnBrk="0" hangingPunct="1"/>
            <a:r>
              <a:rPr kumimoji="0" lang="nb-NO" smtClean="0"/>
              <a:t>Andre nivå</a:t>
            </a:r>
          </a:p>
          <a:p>
            <a:pPr lvl="2" eaLnBrk="1" latinLnBrk="0" hangingPunct="1"/>
            <a:r>
              <a:rPr kumimoji="0" lang="nb-NO" smtClean="0"/>
              <a:t>Tredje nivå</a:t>
            </a:r>
          </a:p>
          <a:p>
            <a:pPr lvl="3" eaLnBrk="1" latinLnBrk="0" hangingPunct="1"/>
            <a:r>
              <a:rPr kumimoji="0" lang="nb-NO" smtClean="0"/>
              <a:t>Fjerde nivå</a:t>
            </a:r>
          </a:p>
          <a:p>
            <a:pPr lvl="4" eaLnBrk="1" latinLnBrk="0" hangingPunct="1"/>
            <a:r>
              <a:rPr kumimoji="0" lang="nb-NO" smtClean="0"/>
              <a:t>Femte nivå</a:t>
            </a:r>
            <a:endParaRPr kumimoji="0" lang="en-US"/>
          </a:p>
        </p:txBody>
      </p:sp>
      <p:sp>
        <p:nvSpPr>
          <p:cNvPr id="25" name="Plassholder for dato 24"/>
          <p:cNvSpPr>
            <a:spLocks noGrp="1"/>
          </p:cNvSpPr>
          <p:nvPr>
            <p:ph type="dt" sz="half" idx="2"/>
          </p:nvPr>
        </p:nvSpPr>
        <p:spPr>
          <a:xfrm>
            <a:off x="4163140" y="6737211"/>
            <a:ext cx="2520156" cy="402483"/>
          </a:xfrm>
          <a:prstGeom prst="rect">
            <a:avLst/>
          </a:prstGeom>
        </p:spPr>
        <p:txBody>
          <a:bodyPr vert="horz" lIns="100794" tIns="50397" rIns="100794" bIns="50397" anchor="b"/>
          <a:lstStyle>
            <a:lvl1pPr algn="r" eaLnBrk="1" latinLnBrk="0" hangingPunct="1">
              <a:defRPr kumimoji="0" sz="11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lvl="0"/>
            <a:fld id="{C7B5B031-F92D-4E99-BAC6-1D576C107021}" type="datetime1">
              <a:rPr lang="nb-NO" smtClean="0"/>
              <a:pPr lvl="0"/>
              <a:t>25.03.2014</a:t>
            </a:fld>
            <a:endParaRPr lang="nb-NO"/>
          </a:p>
        </p:txBody>
      </p:sp>
      <p:sp>
        <p:nvSpPr>
          <p:cNvPr id="18" name="Plassholder for bunntekst 17"/>
          <p:cNvSpPr>
            <a:spLocks noGrp="1"/>
          </p:cNvSpPr>
          <p:nvPr>
            <p:ph type="ftr" sz="quarter" idx="3"/>
          </p:nvPr>
        </p:nvSpPr>
        <p:spPr>
          <a:xfrm>
            <a:off x="6683296" y="6737211"/>
            <a:ext cx="2520156" cy="402483"/>
          </a:xfrm>
          <a:prstGeom prst="rect">
            <a:avLst/>
          </a:prstGeom>
        </p:spPr>
        <p:txBody>
          <a:bodyPr vert="horz" lIns="100794" tIns="50397" rIns="100794" bIns="50397" anchor="b"/>
          <a:lstStyle>
            <a:lvl1pPr algn="l" eaLnBrk="1" latinLnBrk="0" hangingPunct="1">
              <a:defRPr kumimoji="0" sz="11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lvl="0"/>
            <a:r>
              <a:rPr lang="nb-NO" smtClean="0"/>
              <a:t>Gruppe 10 - Eva, Inga, Monica og Lillian</a:t>
            </a:r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4"/>
          </p:nvPr>
        </p:nvSpPr>
        <p:spPr>
          <a:xfrm>
            <a:off x="9203452" y="6737211"/>
            <a:ext cx="504031" cy="402483"/>
          </a:xfrm>
          <a:prstGeom prst="rect">
            <a:avLst/>
          </a:prstGeom>
        </p:spPr>
        <p:txBody>
          <a:bodyPr vert="horz" lIns="100794" tIns="50397" rIns="100794" bIns="50397" anchor="b"/>
          <a:lstStyle>
            <a:lvl1pPr algn="r" eaLnBrk="1" latinLnBrk="0" hangingPunct="1">
              <a:defRPr kumimoji="0" sz="11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lvl="0"/>
            <a:fld id="{C81A54A3-3E30-450E-8B39-C0029855D3DD}" type="slidenum">
              <a:rPr lang="nb-NO" smtClean="0"/>
              <a:pPr lvl="0"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304" indent="-292304" algn="l" rtl="0" eaLnBrk="1" latinLnBrk="0" hangingPunct="1">
        <a:spcBef>
          <a:spcPts val="276"/>
        </a:spcBef>
        <a:buClr>
          <a:schemeClr val="accent1"/>
        </a:buClr>
        <a:buSzPct val="80000"/>
        <a:buFont typeface="Wingdings 2"/>
        <a:buChar char=""/>
        <a:defRPr kumimoji="0" sz="31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04766" indent="-221747" algn="l" rtl="0" eaLnBrk="1" latinLnBrk="0" hangingPunct="1">
        <a:spcBef>
          <a:spcPts val="276"/>
        </a:spcBef>
        <a:buClr>
          <a:schemeClr val="accent1"/>
        </a:buClr>
        <a:buSzPct val="100000"/>
        <a:buFont typeface="Verdana"/>
        <a:buChar char="◦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66831" indent="-201589" algn="l" rtl="0" eaLnBrk="1" latinLnBrk="0" hangingPunct="1">
        <a:spcBef>
          <a:spcPts val="276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28896" indent="-201589" algn="l" rtl="0" eaLnBrk="1" latinLnBrk="0" hangingPunct="1">
        <a:spcBef>
          <a:spcPts val="254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1411120" indent="-201589" algn="l" rtl="0" eaLnBrk="1" latinLnBrk="0" hangingPunct="1">
        <a:spcBef>
          <a:spcPts val="276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2947" indent="-201589" algn="l" rtl="0" eaLnBrk="1" latinLnBrk="0" hangingPunct="1">
        <a:spcBef>
          <a:spcPts val="276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9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74774" indent="-201589" algn="l" rtl="0" eaLnBrk="1" latinLnBrk="0" hangingPunct="1">
        <a:spcBef>
          <a:spcPts val="281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16681" indent="-201589" algn="l" rtl="0" eaLnBrk="1" latinLnBrk="0" hangingPunct="1">
        <a:spcBef>
          <a:spcPts val="283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368666" indent="-201589" algn="l" rtl="0" eaLnBrk="1" latinLnBrk="0" hangingPunct="1">
        <a:spcBef>
          <a:spcPts val="281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504825" y="1763713"/>
            <a:ext cx="9072563" cy="4989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9E5DA-8FA8-45E1-A5BC-A8676E85711C}" type="datetime1">
              <a:rPr lang="nb-NO" smtClean="0"/>
              <a:pPr/>
              <a:t>25.03.2014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b-NO" smtClean="0"/>
              <a:t>Gruppe 10 - Eva, Inga, Monica og Lillian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D7567-1038-4774-A8D9-53982DAB5E31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 idx="4294967295"/>
          </p:nvPr>
        </p:nvSpPr>
        <p:spPr>
          <a:xfrm>
            <a:off x="0" y="301625"/>
            <a:ext cx="8496300" cy="1262063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nb-NO" dirty="0" smtClean="0"/>
              <a:t>       Velkommen til oss!</a:t>
            </a:r>
            <a:endParaRPr lang="nb-NO" dirty="0"/>
          </a:p>
        </p:txBody>
      </p:sp>
      <p:sp>
        <p:nvSpPr>
          <p:cNvPr id="3" name="Undertittel 2"/>
          <p:cNvSpPr txBox="1">
            <a:spLocks noGrp="1"/>
          </p:cNvSpPr>
          <p:nvPr>
            <p:ph type="subTitle" idx="4294967295"/>
          </p:nvPr>
        </p:nvSpPr>
        <p:spPr>
          <a:xfrm>
            <a:off x="935856" y="4604203"/>
            <a:ext cx="8136707" cy="1660773"/>
          </a:xfrm>
        </p:spPr>
        <p:txBody>
          <a:bodyPr wrap="square" anchor="ctr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lvl="0" indent="0" algn="ctr">
              <a:buNone/>
            </a:pPr>
            <a:r>
              <a:rPr lang="nb-NO" dirty="0" err="1" smtClean="0"/>
              <a:t>Arkivtenesta</a:t>
            </a:r>
            <a:r>
              <a:rPr lang="nb-NO" dirty="0" smtClean="0"/>
              <a:t> </a:t>
            </a:r>
            <a:r>
              <a:rPr lang="nb-NO" dirty="0"/>
              <a:t>er </a:t>
            </a:r>
            <a:r>
              <a:rPr lang="nb-NO" dirty="0" err="1" smtClean="0"/>
              <a:t>hjarta</a:t>
            </a:r>
            <a:endParaRPr lang="nb-NO" dirty="0"/>
          </a:p>
          <a:p>
            <a:pPr marL="0" lvl="0" indent="0" algn="ctr">
              <a:buNone/>
            </a:pPr>
            <a:r>
              <a:rPr lang="nb-NO" dirty="0"/>
              <a:t> i organisasjonen !</a:t>
            </a:r>
          </a:p>
          <a:p>
            <a:pPr marL="0" lvl="0" indent="0" algn="ctr">
              <a:buNone/>
            </a:pPr>
            <a:endParaRPr lang="nb-NO" dirty="0"/>
          </a:p>
        </p:txBody>
      </p:sp>
      <p:pic>
        <p:nvPicPr>
          <p:cNvPr id="4" name="Bilde 3" descr="bankende_hjerte_ja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00152" y="2123653"/>
            <a:ext cx="2605489" cy="2380878"/>
          </a:xfrm>
          <a:prstGeom prst="rect">
            <a:avLst/>
          </a:prstGeom>
        </p:spPr>
      </p:pic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2D1F28C-00B8-448C-B66C-DC7E19631987}" type="slidenum">
              <a:rPr lang="nb-NO" smtClean="0"/>
              <a:pPr lvl="0"/>
              <a:t>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nb-NO" smtClean="0"/>
              <a:t>Gruppe 10 - Eva, Inga, Monica og Lillian</a:t>
            </a:r>
            <a:endParaRPr lang="nb-NO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 idx="4294967295"/>
          </p:nvPr>
        </p:nvSpPr>
        <p:spPr>
          <a:xfrm>
            <a:off x="503808" y="827509"/>
            <a:ext cx="9072563" cy="1262063"/>
          </a:xfrm>
        </p:spPr>
        <p:txBody>
          <a:bodyPr>
            <a:normAutofit fontScale="90000"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nb-NO" dirty="0" smtClean="0"/>
              <a:t>Rådmannens arkivansvar (1/3)</a:t>
            </a:r>
            <a:endParaRPr lang="nb-NO" dirty="0"/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4294967295"/>
          </p:nvPr>
        </p:nvSpPr>
        <p:spPr>
          <a:xfrm>
            <a:off x="1295896" y="2627709"/>
            <a:ext cx="7776667" cy="3525441"/>
          </a:xfrm>
        </p:spPr>
        <p:txBody>
          <a:bodyPr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nb-NO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nb-NO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nb-NO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nb-NO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nb-NO" dirty="0"/>
              <a:t>Det overordna ansvaret for arkivarbeidet i </a:t>
            </a:r>
            <a:r>
              <a:rPr lang="nb-NO" dirty="0" err="1" smtClean="0"/>
              <a:t>eit</a:t>
            </a:r>
            <a:r>
              <a:rPr lang="nb-NO" dirty="0" smtClean="0"/>
              <a:t> </a:t>
            </a:r>
            <a:r>
              <a:rPr lang="nb-NO" dirty="0" err="1"/>
              <a:t>offentlege</a:t>
            </a:r>
            <a:r>
              <a:rPr lang="nb-NO" dirty="0"/>
              <a:t> organ </a:t>
            </a:r>
            <a:r>
              <a:rPr lang="nb-NO" dirty="0" smtClean="0"/>
              <a:t>ligg hos den </a:t>
            </a:r>
            <a:r>
              <a:rPr lang="nb-NO" dirty="0" err="1"/>
              <a:t>øvste</a:t>
            </a:r>
            <a:r>
              <a:rPr lang="nb-NO" dirty="0"/>
              <a:t> leiinga i organet.</a:t>
            </a:r>
          </a:p>
          <a:p>
            <a:pPr lvl="0"/>
            <a:r>
              <a:rPr lang="nb-NO" dirty="0"/>
              <a:t> (Arkivforskriften § 1-1, 2. ledd)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2D1F28C-00B8-448C-B66C-DC7E19631987}" type="slidenum">
              <a:rPr lang="nb-NO" smtClean="0"/>
              <a:pPr lvl="0"/>
              <a:t>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nb-NO" smtClean="0"/>
              <a:t>Gruppe 10 - Eva, Inga, Monica og Lillian</a:t>
            </a:r>
            <a:endParaRPr lang="nb-NO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 idx="4294967295"/>
          </p:nvPr>
        </p:nvSpPr>
        <p:spPr>
          <a:xfrm>
            <a:off x="0" y="862776"/>
            <a:ext cx="9072563" cy="1332885"/>
          </a:xfrm>
        </p:spPr>
        <p:txBody>
          <a:bodyPr wrap="square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nb-NO" dirty="0"/>
              <a:t>Rådmannens arkivansvar </a:t>
            </a:r>
            <a:r>
              <a:rPr lang="nb-NO" dirty="0" smtClean="0"/>
              <a:t>(2/3)</a:t>
            </a:r>
            <a:r>
              <a:rPr lang="nb-NO" dirty="0"/>
              <a:t>	</a:t>
            </a:r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4294967295"/>
          </p:nvPr>
        </p:nvSpPr>
        <p:spPr>
          <a:xfrm>
            <a:off x="1583928" y="2771725"/>
            <a:ext cx="7488635" cy="3381425"/>
          </a:xfrm>
        </p:spPr>
        <p:txBody>
          <a:bodyPr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nb-NO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nb-NO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nb-NO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nb-NO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>
              <a:buNone/>
            </a:pPr>
            <a:r>
              <a:rPr lang="nb-NO" dirty="0" smtClean="0"/>
              <a:t>Sentrale </a:t>
            </a:r>
            <a:r>
              <a:rPr lang="nb-NO" dirty="0" err="1" smtClean="0"/>
              <a:t>oppgåver</a:t>
            </a:r>
            <a:r>
              <a:rPr lang="nb-NO" dirty="0" smtClean="0"/>
              <a:t>:</a:t>
            </a:r>
          </a:p>
          <a:p>
            <a:pPr lvl="0"/>
            <a:r>
              <a:rPr lang="nb-NO" dirty="0" err="1" smtClean="0"/>
              <a:t>Oppnemning</a:t>
            </a:r>
            <a:r>
              <a:rPr lang="nb-NO" dirty="0" smtClean="0"/>
              <a:t> </a:t>
            </a:r>
            <a:r>
              <a:rPr lang="nb-NO" dirty="0"/>
              <a:t>av </a:t>
            </a:r>
            <a:r>
              <a:rPr lang="nb-NO" dirty="0" err="1" smtClean="0"/>
              <a:t>arkivansvarleg</a:t>
            </a:r>
            <a:endParaRPr lang="nb-NO" dirty="0"/>
          </a:p>
          <a:p>
            <a:pPr lvl="0"/>
            <a:r>
              <a:rPr lang="nb-NO" dirty="0"/>
              <a:t>Fullmakter til </a:t>
            </a:r>
            <a:r>
              <a:rPr lang="nb-NO" dirty="0" err="1" smtClean="0"/>
              <a:t>arkivansvarleg</a:t>
            </a:r>
            <a:endParaRPr lang="nb-NO" dirty="0"/>
          </a:p>
          <a:p>
            <a:pPr lvl="0"/>
            <a:r>
              <a:rPr lang="nb-NO" dirty="0"/>
              <a:t>Bemanning</a:t>
            </a:r>
          </a:p>
          <a:p>
            <a:pPr lvl="0"/>
            <a:endParaRPr lang="nb-NO" dirty="0"/>
          </a:p>
          <a:p>
            <a:pPr lvl="0"/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2D1F28C-00B8-448C-B66C-DC7E19631987}" type="slidenum">
              <a:rPr lang="nb-NO" smtClean="0"/>
              <a:pPr lvl="0"/>
              <a:t>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nb-NO" smtClean="0"/>
              <a:t>Gruppe 10 - Eva, Inga, Monica og Lillian</a:t>
            </a:r>
            <a:endParaRPr lang="nb-NO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 idx="4294967295"/>
          </p:nvPr>
        </p:nvSpPr>
        <p:spPr>
          <a:xfrm>
            <a:off x="0" y="718760"/>
            <a:ext cx="9072563" cy="1332885"/>
          </a:xfrm>
        </p:spPr>
        <p:txBody>
          <a:bodyPr wrap="square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nb-NO" dirty="0"/>
              <a:t>Rådmannens arkivansvar </a:t>
            </a:r>
            <a:r>
              <a:rPr lang="nb-NO" dirty="0" smtClean="0"/>
              <a:t>(3/3)</a:t>
            </a:r>
            <a:endParaRPr lang="nb-NO" dirty="0"/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4294967295"/>
          </p:nvPr>
        </p:nvSpPr>
        <p:spPr>
          <a:xfrm>
            <a:off x="1439912" y="2555701"/>
            <a:ext cx="7632651" cy="3597449"/>
          </a:xfrm>
        </p:spPr>
        <p:txBody>
          <a:bodyPr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nb-NO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nb-NO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nb-NO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nb-NO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nb-NO" dirty="0" smtClean="0"/>
              <a:t>Lokale </a:t>
            </a:r>
            <a:r>
              <a:rPr lang="nb-NO" dirty="0"/>
              <a:t>og utstyr</a:t>
            </a:r>
          </a:p>
          <a:p>
            <a:pPr lvl="0"/>
            <a:r>
              <a:rPr lang="nb-NO" dirty="0" err="1" smtClean="0"/>
              <a:t>Ressursar</a:t>
            </a:r>
            <a:endParaRPr lang="nb-NO" dirty="0"/>
          </a:p>
          <a:p>
            <a:pPr lvl="0"/>
            <a:r>
              <a:rPr lang="nb-NO" dirty="0" err="1" smtClean="0"/>
              <a:t>Fagleg</a:t>
            </a:r>
            <a:r>
              <a:rPr lang="nb-NO" dirty="0" smtClean="0"/>
              <a:t> </a:t>
            </a:r>
            <a:r>
              <a:rPr lang="nb-NO" dirty="0"/>
              <a:t>kompetanse</a:t>
            </a:r>
          </a:p>
          <a:p>
            <a:pPr lvl="0"/>
            <a:r>
              <a:rPr lang="nb-NO" dirty="0"/>
              <a:t>Rapportering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2D1F28C-00B8-448C-B66C-DC7E19631987}" type="slidenum">
              <a:rPr lang="nb-NO" smtClean="0"/>
              <a:pPr lvl="0"/>
              <a:t>12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nb-NO" smtClean="0"/>
              <a:t>Gruppe 10 - Eva, Inga, Monica og Lillian</a:t>
            </a:r>
            <a:endParaRPr lang="nb-NO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 idx="4294967295"/>
          </p:nvPr>
        </p:nvSpPr>
        <p:spPr>
          <a:xfrm>
            <a:off x="503808" y="502736"/>
            <a:ext cx="9001000" cy="1332885"/>
          </a:xfrm>
        </p:spPr>
        <p:txBody>
          <a:bodyPr wrap="square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nb-NO" dirty="0" err="1" smtClean="0"/>
              <a:t>Sakshandsamar</a:t>
            </a:r>
            <a:r>
              <a:rPr lang="nb-NO" dirty="0" smtClean="0"/>
              <a:t> </a:t>
            </a:r>
            <a:r>
              <a:rPr lang="nb-NO" dirty="0" err="1" smtClean="0"/>
              <a:t>byggjesak</a:t>
            </a:r>
            <a:r>
              <a:rPr lang="nb-NO" dirty="0" smtClean="0"/>
              <a:t> </a:t>
            </a:r>
            <a:r>
              <a:rPr lang="nb-NO" dirty="0"/>
              <a:t>- saksgang</a:t>
            </a:r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4294967295"/>
          </p:nvPr>
        </p:nvSpPr>
        <p:spPr>
          <a:xfrm>
            <a:off x="1655936" y="2411685"/>
            <a:ext cx="7416627" cy="3741465"/>
          </a:xfrm>
        </p:spPr>
        <p:txBody>
          <a:bodyPr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nb-NO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nb-NO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nb-NO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nb-NO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>
              <a:buSzPct val="100000"/>
              <a:buAutoNum type="arabicPeriod"/>
            </a:pPr>
            <a:r>
              <a:rPr lang="nb-NO" dirty="0"/>
              <a:t> </a:t>
            </a:r>
            <a:r>
              <a:rPr lang="nb-NO" dirty="0" err="1" smtClean="0"/>
              <a:t>Innkomande</a:t>
            </a:r>
            <a:r>
              <a:rPr lang="nb-NO" dirty="0" smtClean="0"/>
              <a:t> søknader</a:t>
            </a:r>
            <a:endParaRPr lang="nb-NO" dirty="0"/>
          </a:p>
          <a:p>
            <a:pPr lvl="0">
              <a:buSzPct val="100000"/>
              <a:buAutoNum type="arabicPeriod"/>
            </a:pPr>
            <a:r>
              <a:rPr lang="nb-NO" dirty="0" smtClean="0"/>
              <a:t> </a:t>
            </a:r>
            <a:r>
              <a:rPr lang="nb-NO" dirty="0" err="1" smtClean="0"/>
              <a:t>Førebels</a:t>
            </a:r>
            <a:r>
              <a:rPr lang="nb-NO" dirty="0" smtClean="0"/>
              <a:t> </a:t>
            </a:r>
            <a:r>
              <a:rPr lang="nb-NO" dirty="0"/>
              <a:t>svar</a:t>
            </a:r>
          </a:p>
          <a:p>
            <a:pPr lvl="0">
              <a:buSzPct val="100000"/>
              <a:buAutoNum type="arabicPeriod"/>
            </a:pPr>
            <a:r>
              <a:rPr lang="nb-NO" dirty="0"/>
              <a:t> </a:t>
            </a:r>
            <a:r>
              <a:rPr lang="nb-NO" dirty="0" smtClean="0"/>
              <a:t>Saksførebuing</a:t>
            </a:r>
            <a:endParaRPr lang="nb-NO" dirty="0"/>
          </a:p>
          <a:p>
            <a:pPr lvl="0">
              <a:buSzPct val="100000"/>
              <a:buAutoNum type="arabicPeriod"/>
            </a:pPr>
            <a:r>
              <a:rPr lang="nb-NO" dirty="0" smtClean="0"/>
              <a:t> Sakspapir</a:t>
            </a:r>
            <a:endParaRPr lang="nb-NO" dirty="0"/>
          </a:p>
          <a:p>
            <a:pPr lvl="0">
              <a:buSzPct val="100000"/>
              <a:buAutoNum type="arabicPeriod"/>
            </a:pPr>
            <a:r>
              <a:rPr lang="nb-NO" dirty="0" smtClean="0"/>
              <a:t> Partsbrev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2D1F28C-00B8-448C-B66C-DC7E19631987}" type="slidenum">
              <a:rPr lang="nb-NO" smtClean="0"/>
              <a:pPr lvl="0"/>
              <a:t>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nb-NO" smtClean="0"/>
              <a:t>Gruppe 10 - Eva, Inga, Monica og Lillian</a:t>
            </a:r>
            <a:endParaRPr lang="nb-NO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 idx="4294967295"/>
          </p:nvPr>
        </p:nvSpPr>
        <p:spPr>
          <a:xfrm>
            <a:off x="503808" y="1006792"/>
            <a:ext cx="9072563" cy="1332885"/>
          </a:xfrm>
        </p:spPr>
        <p:txBody>
          <a:bodyPr wrap="square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nb-NO" dirty="0" err="1" smtClean="0"/>
              <a:t>Sakshandsamar</a:t>
            </a:r>
            <a:r>
              <a:rPr lang="nb-NO" dirty="0" smtClean="0"/>
              <a:t> –</a:t>
            </a:r>
            <a:br>
              <a:rPr lang="nb-NO" dirty="0" smtClean="0"/>
            </a:br>
            <a:r>
              <a:rPr lang="nb-NO" dirty="0" smtClean="0"/>
              <a:t>hjelp til arbeidet!</a:t>
            </a:r>
            <a:endParaRPr lang="nb-NO" dirty="0"/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4294967295"/>
          </p:nvPr>
        </p:nvSpPr>
        <p:spPr>
          <a:xfrm>
            <a:off x="3168104" y="3275781"/>
            <a:ext cx="4896544" cy="2877369"/>
          </a:xfrm>
        </p:spPr>
        <p:txBody>
          <a:bodyPr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nb-NO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nb-NO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nb-NO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nb-NO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nb-NO" dirty="0" smtClean="0"/>
              <a:t>Kart</a:t>
            </a:r>
          </a:p>
          <a:p>
            <a:pPr lvl="0"/>
            <a:r>
              <a:rPr lang="nb-NO" dirty="0" smtClean="0"/>
              <a:t>Kommuneplanen</a:t>
            </a:r>
          </a:p>
          <a:p>
            <a:pPr lvl="0"/>
            <a:r>
              <a:rPr lang="nb-NO" dirty="0" err="1" smtClean="0"/>
              <a:t>Reguleringsplanar</a:t>
            </a:r>
            <a:endParaRPr lang="nb-NO" dirty="0"/>
          </a:p>
          <a:p>
            <a:pPr lvl="0"/>
            <a:r>
              <a:rPr lang="nb-NO" dirty="0"/>
              <a:t>Gnr/bnr </a:t>
            </a:r>
            <a:r>
              <a:rPr lang="nb-NO" dirty="0" smtClean="0"/>
              <a:t>arkiv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2D1F28C-00B8-448C-B66C-DC7E19631987}" type="slidenum">
              <a:rPr lang="nb-NO" smtClean="0"/>
              <a:pPr lvl="0"/>
              <a:t>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nb-NO" smtClean="0"/>
              <a:t>Gruppe 10 - Eva, Inga, Monica og Lillian</a:t>
            </a:r>
            <a:endParaRPr lang="nb-NO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e 5" descr="Kilimanjarokar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55936" y="3851845"/>
            <a:ext cx="7200800" cy="2808312"/>
          </a:xfrm>
          <a:prstGeom prst="rect">
            <a:avLst/>
          </a:prstGeom>
        </p:spPr>
      </p:pic>
      <p:sp>
        <p:nvSpPr>
          <p:cNvPr id="2" name="Plassholder for bunn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nb-NO" smtClean="0"/>
              <a:t>Gruppe 10 - Eva, Inga, Monica og Lillian</a:t>
            </a:r>
            <a:endParaRPr lang="nb-NO"/>
          </a:p>
        </p:txBody>
      </p:sp>
      <p:sp>
        <p:nvSpPr>
          <p:cNvPr id="3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2D1F28C-00B8-448C-B66C-DC7E19631987}" type="slidenum">
              <a:rPr lang="nb-NO" smtClean="0"/>
              <a:pPr lvl="0"/>
              <a:t>15</a:t>
            </a:fld>
            <a:endParaRPr lang="nb-NO"/>
          </a:p>
        </p:txBody>
      </p:sp>
      <p:sp>
        <p:nvSpPr>
          <p:cNvPr id="7" name="TekstSylinder 6"/>
          <p:cNvSpPr txBox="1"/>
          <p:nvPr/>
        </p:nvSpPr>
        <p:spPr>
          <a:xfrm>
            <a:off x="1223888" y="755501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4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Arkivvettreglane</a:t>
            </a:r>
            <a:endParaRPr lang="nb-NO" sz="4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" name="TekstSylinder 10"/>
          <p:cNvSpPr txBox="1"/>
          <p:nvPr/>
        </p:nvSpPr>
        <p:spPr>
          <a:xfrm>
            <a:off x="1439912" y="1547589"/>
            <a:ext cx="763284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nb-NO" dirty="0" smtClean="0"/>
              <a:t> Legg ikkje ut på tur i </a:t>
            </a:r>
            <a:r>
              <a:rPr lang="nb-NO" dirty="0" err="1" smtClean="0"/>
              <a:t>WebSak</a:t>
            </a:r>
            <a:r>
              <a:rPr lang="nb-NO" dirty="0" smtClean="0"/>
              <a:t> </a:t>
            </a:r>
            <a:r>
              <a:rPr lang="nb-NO" dirty="0" err="1" smtClean="0"/>
              <a:t>utan</a:t>
            </a:r>
            <a:r>
              <a:rPr lang="nb-NO" dirty="0" smtClean="0"/>
              <a:t> trening.</a:t>
            </a:r>
          </a:p>
          <a:p>
            <a:pPr>
              <a:buFont typeface="Wingdings" pitchFamily="2" charset="2"/>
              <a:buChar char="§"/>
            </a:pPr>
            <a:r>
              <a:rPr lang="nb-NO" dirty="0" smtClean="0"/>
              <a:t> Vis respekt for forvaltninga, arkivdanninga og lovverket.</a:t>
            </a:r>
          </a:p>
          <a:p>
            <a:pPr>
              <a:buFont typeface="Wingdings" pitchFamily="2" charset="2"/>
              <a:buChar char="§"/>
            </a:pPr>
            <a:r>
              <a:rPr lang="nb-NO" dirty="0" smtClean="0"/>
              <a:t> Lytt til </a:t>
            </a:r>
            <a:r>
              <a:rPr lang="nb-NO" dirty="0" err="1" smtClean="0"/>
              <a:t>røynde</a:t>
            </a:r>
            <a:r>
              <a:rPr lang="nb-NO" dirty="0" smtClean="0"/>
              <a:t> arkivfolk.</a:t>
            </a:r>
          </a:p>
          <a:p>
            <a:pPr>
              <a:buFont typeface="Wingdings" pitchFamily="2" charset="2"/>
              <a:buChar char="§"/>
            </a:pPr>
            <a:r>
              <a:rPr lang="nb-NO" dirty="0" smtClean="0"/>
              <a:t> Bruk lovverk, forskrifter og </a:t>
            </a:r>
            <a:r>
              <a:rPr lang="nb-NO" dirty="0" err="1" smtClean="0"/>
              <a:t>reglar</a:t>
            </a:r>
            <a:r>
              <a:rPr lang="nb-NO" dirty="0" smtClean="0"/>
              <a:t>.</a:t>
            </a:r>
          </a:p>
          <a:p>
            <a:pPr>
              <a:buFont typeface="Wingdings" pitchFamily="2" charset="2"/>
              <a:buChar char="§"/>
            </a:pPr>
            <a:r>
              <a:rPr lang="nb-NO" dirty="0" smtClean="0"/>
              <a:t> </a:t>
            </a:r>
            <a:r>
              <a:rPr lang="nb-NO" dirty="0" err="1" smtClean="0"/>
              <a:t>Sit</a:t>
            </a:r>
            <a:r>
              <a:rPr lang="nb-NO" dirty="0" smtClean="0"/>
              <a:t> ikkje </a:t>
            </a:r>
            <a:r>
              <a:rPr lang="nb-NO" dirty="0" err="1" smtClean="0"/>
              <a:t>åleine</a:t>
            </a:r>
            <a:r>
              <a:rPr lang="nb-NO" dirty="0" smtClean="0"/>
              <a:t>, be om hjelp!</a:t>
            </a:r>
          </a:p>
          <a:p>
            <a:pPr>
              <a:buFont typeface="Wingdings" pitchFamily="2" charset="2"/>
              <a:buChar char="§"/>
            </a:pPr>
            <a:r>
              <a:rPr lang="nb-NO" dirty="0" smtClean="0"/>
              <a:t> Vend i tide, det er inga skam å bruke intranett og </a:t>
            </a:r>
            <a:r>
              <a:rPr lang="nb-NO" dirty="0" err="1" smtClean="0"/>
              <a:t>rettleiingar</a:t>
            </a:r>
            <a:r>
              <a:rPr lang="nb-NO" dirty="0" smtClean="0"/>
              <a:t>.</a:t>
            </a:r>
          </a:p>
          <a:p>
            <a:pPr>
              <a:buFont typeface="Wingdings" pitchFamily="2" charset="2"/>
              <a:buChar char="§"/>
            </a:pPr>
            <a:r>
              <a:rPr lang="nb-NO" b="1" dirty="0" smtClean="0"/>
              <a:t> Spar på kreftene – dokumentsenteret har låg terskel!</a:t>
            </a:r>
            <a:endParaRPr lang="nb-NO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 idx="4294967295"/>
          </p:nvPr>
        </p:nvSpPr>
        <p:spPr>
          <a:xfrm>
            <a:off x="359792" y="1515071"/>
            <a:ext cx="9072563" cy="717331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nb-NO" dirty="0" smtClean="0"/>
              <a:t>Dokumentsenteret</a:t>
            </a:r>
            <a:endParaRPr lang="nb-NO" dirty="0"/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4294967295"/>
          </p:nvPr>
        </p:nvSpPr>
        <p:spPr>
          <a:xfrm>
            <a:off x="1583928" y="2843733"/>
            <a:ext cx="7488635" cy="3600400"/>
          </a:xfrm>
        </p:spPr>
        <p:txBody>
          <a:bodyPr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nb-NO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nb-NO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nb-NO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nb-NO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nb-NO" dirty="0"/>
              <a:t>Felles postmottak</a:t>
            </a:r>
          </a:p>
          <a:p>
            <a:pPr lvl="0"/>
            <a:r>
              <a:rPr lang="nb-NO" dirty="0"/>
              <a:t>Felles </a:t>
            </a:r>
            <a:r>
              <a:rPr lang="nb-NO" dirty="0" err="1" smtClean="0"/>
              <a:t>arkivteneste</a:t>
            </a:r>
            <a:endParaRPr lang="nb-NO" dirty="0"/>
          </a:p>
          <a:p>
            <a:pPr lvl="0"/>
            <a:r>
              <a:rPr lang="nb-NO" dirty="0"/>
              <a:t>Systemansvar saksarkiv</a:t>
            </a:r>
          </a:p>
          <a:p>
            <a:pPr lvl="0"/>
            <a:r>
              <a:rPr lang="nb-NO" dirty="0"/>
              <a:t>Opplæringsansvar </a:t>
            </a:r>
            <a:r>
              <a:rPr lang="nb-NO" dirty="0" err="1" smtClean="0"/>
              <a:t>saksystem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2D1F28C-00B8-448C-B66C-DC7E19631987}" type="slidenum">
              <a:rPr lang="nb-NO" smtClean="0"/>
              <a:pPr lvl="0"/>
              <a:t>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nb-NO" smtClean="0"/>
              <a:t>Gruppe 10 - Eva, Inga, Monica og Lillian</a:t>
            </a:r>
            <a:endParaRPr lang="nb-NO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 idx="4294967295"/>
          </p:nvPr>
        </p:nvSpPr>
        <p:spPr>
          <a:xfrm>
            <a:off x="0" y="846357"/>
            <a:ext cx="9072563" cy="717331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nb-NO" dirty="0" err="1" smtClean="0"/>
              <a:t>Kvifor</a:t>
            </a:r>
            <a:r>
              <a:rPr lang="nb-NO" dirty="0" smtClean="0"/>
              <a:t> </a:t>
            </a:r>
            <a:r>
              <a:rPr lang="nb-NO" dirty="0"/>
              <a:t>skal vi ha arkiv?</a:t>
            </a:r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4294967295"/>
          </p:nvPr>
        </p:nvSpPr>
        <p:spPr>
          <a:xfrm>
            <a:off x="1367904" y="2411685"/>
            <a:ext cx="7704659" cy="3741465"/>
          </a:xfrm>
        </p:spPr>
        <p:txBody>
          <a:bodyPr>
            <a:normAutofit/>
          </a:bodyPr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nb-NO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nb-NO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nb-NO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nb-NO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nb-NO" dirty="0" err="1"/>
              <a:t>Offentlege</a:t>
            </a:r>
            <a:r>
              <a:rPr lang="nb-NO" dirty="0"/>
              <a:t> organ </a:t>
            </a:r>
            <a:r>
              <a:rPr lang="nb-NO" dirty="0" err="1"/>
              <a:t>pliktar</a:t>
            </a:r>
            <a:r>
              <a:rPr lang="nb-NO" dirty="0"/>
              <a:t> å ha arkiv, og </a:t>
            </a:r>
            <a:r>
              <a:rPr lang="nb-NO" dirty="0" err="1"/>
              <a:t>desse</a:t>
            </a:r>
            <a:r>
              <a:rPr lang="nb-NO" dirty="0"/>
              <a:t> skal  </a:t>
            </a:r>
            <a:r>
              <a:rPr lang="nb-NO" dirty="0" err="1"/>
              <a:t>vera</a:t>
            </a:r>
            <a:r>
              <a:rPr lang="nb-NO" dirty="0"/>
              <a:t> ordna og innretta slik at dokumenta er </a:t>
            </a:r>
            <a:r>
              <a:rPr lang="nb-NO" dirty="0" err="1"/>
              <a:t>tryggja</a:t>
            </a:r>
            <a:r>
              <a:rPr lang="nb-NO" dirty="0"/>
              <a:t> som </a:t>
            </a:r>
            <a:r>
              <a:rPr lang="nb-NO" dirty="0" smtClean="0"/>
              <a:t>informasjons-kjelder </a:t>
            </a:r>
            <a:r>
              <a:rPr lang="nb-NO" dirty="0"/>
              <a:t>for samtid og ettertid</a:t>
            </a:r>
          </a:p>
          <a:p>
            <a:r>
              <a:rPr lang="nb-NO" dirty="0" smtClean="0"/>
              <a:t>Arkivlova med arkivforskrifta</a:t>
            </a:r>
          </a:p>
          <a:p>
            <a:pPr lvl="0"/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2D1F28C-00B8-448C-B66C-DC7E19631987}" type="slidenum">
              <a:rPr lang="nb-NO" smtClean="0"/>
              <a:pPr lvl="0"/>
              <a:t>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nb-NO" smtClean="0"/>
              <a:t>Gruppe 10 - Eva, Inga, Monica og Lillian</a:t>
            </a:r>
            <a:endParaRPr lang="nb-NO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 idx="4294967295"/>
          </p:nvPr>
        </p:nvSpPr>
        <p:spPr>
          <a:xfrm>
            <a:off x="0" y="846357"/>
            <a:ext cx="9072563" cy="717331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nb-NO" dirty="0" smtClean="0"/>
              <a:t>Sak-Arkivsystemet </a:t>
            </a:r>
            <a:r>
              <a:rPr lang="nb-NO" dirty="0"/>
              <a:t>(1/2)</a:t>
            </a:r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4294967295"/>
          </p:nvPr>
        </p:nvSpPr>
        <p:spPr>
          <a:xfrm>
            <a:off x="1007864" y="2771725"/>
            <a:ext cx="8064699" cy="3381425"/>
          </a:xfrm>
        </p:spPr>
        <p:txBody>
          <a:bodyPr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nb-NO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nb-NO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nb-NO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nb-NO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nb-NO" dirty="0"/>
              <a:t>ALLE har PLIKT til å bruke </a:t>
            </a:r>
            <a:r>
              <a:rPr lang="nb-NO" dirty="0" err="1" smtClean="0"/>
              <a:t>WebSak</a:t>
            </a:r>
            <a:endParaRPr lang="nb-NO" dirty="0"/>
          </a:p>
          <a:p>
            <a:pPr lvl="0"/>
            <a:r>
              <a:rPr lang="nb-NO" dirty="0"/>
              <a:t>Journalføring</a:t>
            </a:r>
          </a:p>
          <a:p>
            <a:pPr lvl="0"/>
            <a:r>
              <a:rPr lang="nb-NO" dirty="0"/>
              <a:t>Arkivnøkkel</a:t>
            </a:r>
          </a:p>
          <a:p>
            <a:pPr lvl="0"/>
            <a:r>
              <a:rPr lang="nb-NO" dirty="0"/>
              <a:t>Gradering av dokument</a:t>
            </a:r>
          </a:p>
          <a:p>
            <a:pPr lvl="0"/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2D1F28C-00B8-448C-B66C-DC7E19631987}" type="slidenum">
              <a:rPr lang="nb-NO" smtClean="0"/>
              <a:pPr lvl="0"/>
              <a:t>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nb-NO" smtClean="0"/>
              <a:t>Gruppe 10 - Eva, Inga, Monica og Lillian</a:t>
            </a:r>
            <a:endParaRPr lang="nb-NO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 idx="4294967295"/>
          </p:nvPr>
        </p:nvSpPr>
        <p:spPr>
          <a:xfrm>
            <a:off x="0" y="301625"/>
            <a:ext cx="9072563" cy="1262063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nb-NO" dirty="0" smtClean="0"/>
              <a:t>Sak-Arkivsystem </a:t>
            </a:r>
            <a:r>
              <a:rPr lang="nb-NO" dirty="0"/>
              <a:t>(2/2)</a:t>
            </a:r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4294967295"/>
          </p:nvPr>
        </p:nvSpPr>
        <p:spPr>
          <a:xfrm>
            <a:off x="1583928" y="2555701"/>
            <a:ext cx="7488635" cy="3597449"/>
          </a:xfrm>
        </p:spPr>
        <p:txBody>
          <a:bodyPr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nb-NO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nb-NO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nb-NO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nb-NO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nb-NO" dirty="0" err="1" smtClean="0"/>
              <a:t>Skrivereglar</a:t>
            </a:r>
            <a:r>
              <a:rPr lang="nb-NO" dirty="0" smtClean="0"/>
              <a:t> </a:t>
            </a:r>
            <a:r>
              <a:rPr lang="nb-NO" dirty="0"/>
              <a:t>og </a:t>
            </a:r>
            <a:r>
              <a:rPr lang="nb-NO" dirty="0" err="1" smtClean="0"/>
              <a:t>rutinar</a:t>
            </a:r>
            <a:endParaRPr lang="nb-NO" dirty="0" smtClean="0"/>
          </a:p>
          <a:p>
            <a:pPr marL="108000" lvl="0" indent="0">
              <a:buNone/>
            </a:pPr>
            <a:endParaRPr lang="nb-NO" dirty="0"/>
          </a:p>
          <a:p>
            <a:pPr lvl="0"/>
            <a:r>
              <a:rPr lang="nb-NO" dirty="0" smtClean="0"/>
              <a:t>Avskriving </a:t>
            </a:r>
            <a:r>
              <a:rPr lang="nb-NO" dirty="0"/>
              <a:t>og </a:t>
            </a:r>
            <a:r>
              <a:rPr lang="nb-NO" dirty="0" smtClean="0"/>
              <a:t>arkivlegging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2D1F28C-00B8-448C-B66C-DC7E19631987}" type="slidenum">
              <a:rPr lang="nb-NO" smtClean="0"/>
              <a:pPr lvl="0"/>
              <a:t>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nb-NO" smtClean="0"/>
              <a:t>Gruppe 10 - Eva, Inga, Monica og Lillian</a:t>
            </a:r>
            <a:endParaRPr lang="nb-NO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 idx="4294967295"/>
          </p:nvPr>
        </p:nvSpPr>
        <p:spPr>
          <a:xfrm>
            <a:off x="503808" y="971525"/>
            <a:ext cx="9072563" cy="1262063"/>
          </a:xfrm>
        </p:spPr>
        <p:txBody>
          <a:bodyPr>
            <a:normAutofit fontScale="90000"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nb-NO" dirty="0"/>
              <a:t>Kurs og </a:t>
            </a:r>
            <a:r>
              <a:rPr lang="nb-NO" dirty="0" smtClean="0"/>
              <a:t>rettleiing i</a:t>
            </a:r>
            <a:r>
              <a:rPr lang="nb-NO" dirty="0"/>
              <a:t/>
            </a:r>
            <a:br>
              <a:rPr lang="nb-NO" dirty="0"/>
            </a:br>
            <a:r>
              <a:rPr lang="nb-NO" dirty="0" err="1" smtClean="0"/>
              <a:t>WebSak</a:t>
            </a:r>
            <a:endParaRPr lang="nb-NO" dirty="0"/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4294967295"/>
          </p:nvPr>
        </p:nvSpPr>
        <p:spPr>
          <a:xfrm>
            <a:off x="2304008" y="2555701"/>
            <a:ext cx="6768555" cy="3597449"/>
          </a:xfrm>
        </p:spPr>
        <p:txBody>
          <a:bodyPr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nb-NO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nb-NO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nb-NO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nb-NO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nb-NO" dirty="0" smtClean="0"/>
              <a:t>Obligatorisk</a:t>
            </a:r>
            <a:endParaRPr lang="nb-NO" dirty="0"/>
          </a:p>
          <a:p>
            <a:pPr lvl="0"/>
            <a:r>
              <a:rPr lang="nb-NO" dirty="0" smtClean="0"/>
              <a:t>Brukarstøtte</a:t>
            </a:r>
            <a:endParaRPr lang="nb-NO" dirty="0"/>
          </a:p>
          <a:p>
            <a:pPr lvl="0"/>
            <a:r>
              <a:rPr lang="nb-NO" dirty="0"/>
              <a:t>Intranett</a:t>
            </a:r>
          </a:p>
          <a:p>
            <a:pPr lvl="0"/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2D1F28C-00B8-448C-B66C-DC7E19631987}" type="slidenum">
              <a:rPr lang="nb-NO" smtClean="0"/>
              <a:pPr lvl="0"/>
              <a:t>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nb-NO" smtClean="0"/>
              <a:t>Gruppe 10 - Eva, Inga, Monica og Lillian</a:t>
            </a:r>
            <a:endParaRPr lang="nb-NO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 idx="4294967295"/>
          </p:nvPr>
        </p:nvSpPr>
        <p:spPr>
          <a:xfrm>
            <a:off x="647824" y="846357"/>
            <a:ext cx="8424739" cy="717331"/>
          </a:xfrm>
        </p:spPr>
        <p:txBody>
          <a:bodyPr wrap="square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nb-NO" dirty="0" smtClean="0"/>
              <a:t>Lovverk (1/2)</a:t>
            </a:r>
            <a:endParaRPr lang="nb-NO" dirty="0"/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4294967295"/>
          </p:nvPr>
        </p:nvSpPr>
        <p:spPr>
          <a:xfrm>
            <a:off x="1727944" y="2699717"/>
            <a:ext cx="7344619" cy="3453433"/>
          </a:xfrm>
        </p:spPr>
        <p:txBody>
          <a:bodyPr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nb-NO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nb-NO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nb-NO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nb-NO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nb-NO" dirty="0" err="1" smtClean="0"/>
              <a:t>Offentleglova</a:t>
            </a:r>
            <a:r>
              <a:rPr lang="nb-NO" dirty="0" smtClean="0"/>
              <a:t> </a:t>
            </a:r>
          </a:p>
          <a:p>
            <a:pPr lvl="0">
              <a:buNone/>
            </a:pPr>
            <a:r>
              <a:rPr lang="nb-NO" dirty="0" smtClean="0"/>
              <a:t>	§ </a:t>
            </a:r>
            <a:r>
              <a:rPr lang="nb-NO" dirty="0"/>
              <a:t>3 – </a:t>
            </a:r>
            <a:r>
              <a:rPr lang="nb-NO" dirty="0" err="1" smtClean="0"/>
              <a:t>hovudregel</a:t>
            </a:r>
            <a:r>
              <a:rPr lang="nb-NO" dirty="0" smtClean="0"/>
              <a:t> </a:t>
            </a:r>
            <a:r>
              <a:rPr lang="nb-NO" dirty="0"/>
              <a:t>for innsyn</a:t>
            </a:r>
          </a:p>
          <a:p>
            <a:pPr lvl="0">
              <a:buNone/>
            </a:pPr>
            <a:r>
              <a:rPr lang="nb-NO" dirty="0" smtClean="0"/>
              <a:t>	§18 </a:t>
            </a:r>
            <a:r>
              <a:rPr lang="nb-NO" dirty="0"/>
              <a:t>– </a:t>
            </a:r>
            <a:r>
              <a:rPr lang="nb-NO" dirty="0" err="1" smtClean="0"/>
              <a:t>meirinnsyn</a:t>
            </a:r>
            <a:endParaRPr lang="nb-NO" dirty="0"/>
          </a:p>
          <a:p>
            <a:pPr lvl="0"/>
            <a:r>
              <a:rPr lang="nb-NO" dirty="0" smtClean="0"/>
              <a:t>Forvaltningslova § </a:t>
            </a:r>
            <a:r>
              <a:rPr lang="nb-NO" dirty="0"/>
              <a:t>18 – </a:t>
            </a:r>
            <a:r>
              <a:rPr lang="nb-NO" dirty="0" smtClean="0"/>
              <a:t>partsinnsyn</a:t>
            </a:r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2D1F28C-00B8-448C-B66C-DC7E19631987}" type="slidenum">
              <a:rPr lang="nb-NO" smtClean="0"/>
              <a:pPr lvl="0"/>
              <a:t>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nb-NO" smtClean="0"/>
              <a:t>Gruppe 10 - Eva, Inga, Monica og Lillian</a:t>
            </a:r>
            <a:endParaRPr lang="nb-NO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 idx="4294967295"/>
          </p:nvPr>
        </p:nvSpPr>
        <p:spPr>
          <a:xfrm>
            <a:off x="1295897" y="846357"/>
            <a:ext cx="7200800" cy="717331"/>
          </a:xfrm>
        </p:spPr>
        <p:txBody>
          <a:bodyPr wrap="square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nb-NO" dirty="0" smtClean="0"/>
              <a:t>Lovverk (2/2)</a:t>
            </a:r>
            <a:endParaRPr lang="nb-NO" dirty="0"/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4294967295"/>
          </p:nvPr>
        </p:nvSpPr>
        <p:spPr>
          <a:xfrm>
            <a:off x="1727944" y="2411685"/>
            <a:ext cx="7344619" cy="3237409"/>
          </a:xfrm>
        </p:spPr>
        <p:txBody>
          <a:bodyPr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nb-NO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nb-NO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nb-NO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nb-NO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b-NO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nb-NO" dirty="0" smtClean="0"/>
              <a:t>Forvaltningslova </a:t>
            </a:r>
          </a:p>
          <a:p>
            <a:pPr lvl="1"/>
            <a:r>
              <a:rPr lang="nb-NO" dirty="0" smtClean="0"/>
              <a:t>§ 6 </a:t>
            </a:r>
            <a:r>
              <a:rPr lang="nb-NO" dirty="0"/>
              <a:t>– </a:t>
            </a:r>
            <a:r>
              <a:rPr lang="nb-NO" dirty="0" smtClean="0"/>
              <a:t>Habilitetskrav</a:t>
            </a:r>
            <a:endParaRPr lang="nb-NO" dirty="0"/>
          </a:p>
          <a:p>
            <a:pPr lvl="1"/>
            <a:r>
              <a:rPr lang="nb-NO" dirty="0" smtClean="0"/>
              <a:t>§ 11 </a:t>
            </a:r>
            <a:r>
              <a:rPr lang="nb-NO" dirty="0"/>
              <a:t>– </a:t>
            </a:r>
            <a:r>
              <a:rPr lang="nb-NO" dirty="0" smtClean="0"/>
              <a:t>Rettleiingsplikt</a:t>
            </a:r>
            <a:endParaRPr lang="nb-NO" dirty="0"/>
          </a:p>
          <a:p>
            <a:pPr lvl="1"/>
            <a:r>
              <a:rPr lang="nb-NO" dirty="0" smtClean="0"/>
              <a:t>§ </a:t>
            </a:r>
            <a:r>
              <a:rPr lang="nb-NO" dirty="0"/>
              <a:t>13 - </a:t>
            </a:r>
            <a:r>
              <a:rPr lang="nb-NO" dirty="0" smtClean="0"/>
              <a:t>Teieplikt</a:t>
            </a:r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2D1F28C-00B8-448C-B66C-DC7E19631987}" type="slidenum">
              <a:rPr lang="nb-NO" smtClean="0"/>
              <a:pPr lvl="0"/>
              <a:t>8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nb-NO" smtClean="0"/>
              <a:t>Gruppe 10 - Eva, Inga, Monica og Lillian</a:t>
            </a:r>
            <a:endParaRPr lang="nb-NO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39912" y="1768505"/>
            <a:ext cx="7344816" cy="486328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4" name="TekstSylinder 3"/>
          <p:cNvSpPr txBox="1"/>
          <p:nvPr/>
        </p:nvSpPr>
        <p:spPr>
          <a:xfrm>
            <a:off x="1223888" y="899517"/>
            <a:ext cx="74888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 smtClean="0"/>
              <a:t>Og slik vil vi </a:t>
            </a:r>
            <a:r>
              <a:rPr lang="nb-NO" sz="2000" dirty="0" err="1" smtClean="0"/>
              <a:t>ikkje</a:t>
            </a:r>
            <a:r>
              <a:rPr lang="nb-NO" sz="2000" dirty="0" smtClean="0"/>
              <a:t> ha det her hos oss!!</a:t>
            </a:r>
            <a:endParaRPr lang="nb-NO" sz="2000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2D1F28C-00B8-448C-B66C-DC7E19631987}" type="slidenum">
              <a:rPr lang="nb-NO" smtClean="0"/>
              <a:pPr lvl="0"/>
              <a:t>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nb-NO" smtClean="0"/>
              <a:t>Gruppe 10 - Eva, Inga, Monica og Lillian</a:t>
            </a:r>
            <a:endParaRPr lang="nb-N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k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pek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k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gendefinert utform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544</TotalTime>
  <Words>1532</Words>
  <Application>Microsoft Office PowerPoint</Application>
  <PresentationFormat>Egendefinert</PresentationFormat>
  <Paragraphs>205</Paragraphs>
  <Slides>15</Slides>
  <Notes>15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Lysbildetitler</vt:lpstr>
      </vt:variant>
      <vt:variant>
        <vt:i4>15</vt:i4>
      </vt:variant>
    </vt:vector>
  </HeadingPairs>
  <TitlesOfParts>
    <vt:vector size="17" baseType="lpstr">
      <vt:lpstr>Aspekt</vt:lpstr>
      <vt:lpstr>Egendefinert utforming</vt:lpstr>
      <vt:lpstr>       Velkommen til oss!</vt:lpstr>
      <vt:lpstr>Dokumentsenteret</vt:lpstr>
      <vt:lpstr>Kvifor skal vi ha arkiv?</vt:lpstr>
      <vt:lpstr>Sak-Arkivsystemet (1/2)</vt:lpstr>
      <vt:lpstr>Sak-Arkivsystem (2/2)</vt:lpstr>
      <vt:lpstr>Kurs og rettleiing i WebSak</vt:lpstr>
      <vt:lpstr>Lovverk (1/2)</vt:lpstr>
      <vt:lpstr>Lovverk (2/2)</vt:lpstr>
      <vt:lpstr>PowerPoint-presentasjon</vt:lpstr>
      <vt:lpstr>Rådmannens arkivansvar (1/3)</vt:lpstr>
      <vt:lpstr>Rådmannens arkivansvar (2/3) </vt:lpstr>
      <vt:lpstr>Rådmannens arkivansvar (3/3)</vt:lpstr>
      <vt:lpstr>Sakshandsamar byggjesak - saksgang</vt:lpstr>
      <vt:lpstr>Sakshandsamar – hjelp til arbeidet!</vt:lpstr>
      <vt:lpstr>PowerPoint-presentasjon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Velkommen til oss!</dc:title>
  <dc:creator>Vovsen</dc:creator>
  <cp:lastModifiedBy>Eva Marit Telle Hamre</cp:lastModifiedBy>
  <cp:revision>78</cp:revision>
  <dcterms:created xsi:type="dcterms:W3CDTF">2014-01-23T16:02:24Z</dcterms:created>
  <dcterms:modified xsi:type="dcterms:W3CDTF">2014-03-25T06:24:31Z</dcterms:modified>
</cp:coreProperties>
</file>